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0" r:id="rId1"/>
  </p:sldMasterIdLst>
  <p:notesMasterIdLst>
    <p:notesMasterId r:id="rId23"/>
  </p:notesMasterIdLst>
  <p:handoutMasterIdLst>
    <p:handoutMasterId r:id="rId24"/>
  </p:handoutMasterIdLst>
  <p:sldIdLst>
    <p:sldId id="351" r:id="rId2"/>
    <p:sldId id="256" r:id="rId3"/>
    <p:sldId id="335" r:id="rId4"/>
    <p:sldId id="357" r:id="rId5"/>
    <p:sldId id="329" r:id="rId6"/>
    <p:sldId id="330" r:id="rId7"/>
    <p:sldId id="288" r:id="rId8"/>
    <p:sldId id="367" r:id="rId9"/>
    <p:sldId id="360" r:id="rId10"/>
    <p:sldId id="361" r:id="rId11"/>
    <p:sldId id="362" r:id="rId12"/>
    <p:sldId id="371" r:id="rId13"/>
    <p:sldId id="373" r:id="rId14"/>
    <p:sldId id="280" r:id="rId15"/>
    <p:sldId id="358" r:id="rId16"/>
    <p:sldId id="359" r:id="rId17"/>
    <p:sldId id="376" r:id="rId18"/>
    <p:sldId id="374" r:id="rId19"/>
    <p:sldId id="369" r:id="rId20"/>
    <p:sldId id="375" r:id="rId21"/>
    <p:sldId id="287" r:id="rId22"/>
  </p:sldIdLst>
  <p:sldSz cx="9144000" cy="5715000" type="screen16x10"/>
  <p:notesSz cx="9939338" cy="6807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000" autoAdjust="0"/>
    <p:restoredTop sz="93089"/>
  </p:normalViewPr>
  <p:slideViewPr>
    <p:cSldViewPr snapToGrid="0">
      <p:cViewPr varScale="1">
        <p:scale>
          <a:sx n="143" d="100"/>
          <a:sy n="143" d="100"/>
        </p:scale>
        <p:origin x="1656" y="192"/>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7046" cy="340360"/>
          </a:xfrm>
          <a:prstGeom prst="rect">
            <a:avLst/>
          </a:prstGeom>
        </p:spPr>
        <p:txBody>
          <a:bodyPr vert="horz" lIns="91440" tIns="45720" rIns="91440" bIns="45720" rtlCol="0"/>
          <a:lstStyle>
            <a:lvl1pPr algn="l">
              <a:defRPr sz="1200"/>
            </a:lvl1pPr>
          </a:lstStyle>
          <a:p>
            <a:endParaRPr lang="en-MY" dirty="0"/>
          </a:p>
        </p:txBody>
      </p:sp>
      <p:sp>
        <p:nvSpPr>
          <p:cNvPr id="3" name="Date Placeholder 2"/>
          <p:cNvSpPr>
            <a:spLocks noGrp="1"/>
          </p:cNvSpPr>
          <p:nvPr>
            <p:ph type="dt" sz="quarter" idx="1"/>
          </p:nvPr>
        </p:nvSpPr>
        <p:spPr>
          <a:xfrm>
            <a:off x="5629992" y="0"/>
            <a:ext cx="4307046" cy="340360"/>
          </a:xfrm>
          <a:prstGeom prst="rect">
            <a:avLst/>
          </a:prstGeom>
        </p:spPr>
        <p:txBody>
          <a:bodyPr vert="horz" lIns="91440" tIns="45720" rIns="91440" bIns="45720" rtlCol="0"/>
          <a:lstStyle>
            <a:lvl1pPr algn="r">
              <a:defRPr sz="1200"/>
            </a:lvl1pPr>
          </a:lstStyle>
          <a:p>
            <a:fld id="{67F0D943-2502-4F13-8393-F3C810B62342}" type="datetimeFigureOut">
              <a:rPr lang="en-MY" smtClean="0"/>
              <a:t>27/02/2018</a:t>
            </a:fld>
            <a:endParaRPr lang="en-MY" dirty="0"/>
          </a:p>
        </p:txBody>
      </p:sp>
      <p:sp>
        <p:nvSpPr>
          <p:cNvPr id="4" name="Footer Placeholder 3"/>
          <p:cNvSpPr>
            <a:spLocks noGrp="1"/>
          </p:cNvSpPr>
          <p:nvPr>
            <p:ph type="ftr" sz="quarter" idx="2"/>
          </p:nvPr>
        </p:nvSpPr>
        <p:spPr>
          <a:xfrm>
            <a:off x="0" y="6465659"/>
            <a:ext cx="4307046" cy="340360"/>
          </a:xfrm>
          <a:prstGeom prst="rect">
            <a:avLst/>
          </a:prstGeom>
        </p:spPr>
        <p:txBody>
          <a:bodyPr vert="horz" lIns="91440" tIns="45720" rIns="91440" bIns="45720" rtlCol="0" anchor="b"/>
          <a:lstStyle>
            <a:lvl1pPr algn="l">
              <a:defRPr sz="1200"/>
            </a:lvl1pPr>
          </a:lstStyle>
          <a:p>
            <a:endParaRPr lang="en-MY" dirty="0"/>
          </a:p>
        </p:txBody>
      </p:sp>
      <p:sp>
        <p:nvSpPr>
          <p:cNvPr id="5" name="Slide Number Placeholder 4"/>
          <p:cNvSpPr>
            <a:spLocks noGrp="1"/>
          </p:cNvSpPr>
          <p:nvPr>
            <p:ph type="sldNum" sz="quarter" idx="3"/>
          </p:nvPr>
        </p:nvSpPr>
        <p:spPr>
          <a:xfrm>
            <a:off x="5629992" y="6465659"/>
            <a:ext cx="4307046" cy="340360"/>
          </a:xfrm>
          <a:prstGeom prst="rect">
            <a:avLst/>
          </a:prstGeom>
        </p:spPr>
        <p:txBody>
          <a:bodyPr vert="horz" lIns="91440" tIns="45720" rIns="91440" bIns="45720" rtlCol="0" anchor="b"/>
          <a:lstStyle>
            <a:lvl1pPr algn="r">
              <a:defRPr sz="1200"/>
            </a:lvl1pPr>
          </a:lstStyle>
          <a:p>
            <a:fld id="{2E0793D7-929A-4007-9815-35666CF67679}" type="slidenum">
              <a:rPr lang="en-MY" smtClean="0"/>
              <a:t>‹#›</a:t>
            </a:fld>
            <a:endParaRPr lang="en-MY" dirty="0"/>
          </a:p>
        </p:txBody>
      </p:sp>
    </p:spTree>
    <p:extLst>
      <p:ext uri="{BB962C8B-B14F-4D97-AF65-F5344CB8AC3E}">
        <p14:creationId xmlns:p14="http://schemas.microsoft.com/office/powerpoint/2010/main" val="1111374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7046" cy="340360"/>
          </a:xfrm>
          <a:prstGeom prst="rect">
            <a:avLst/>
          </a:prstGeom>
        </p:spPr>
        <p:txBody>
          <a:bodyPr vert="horz" lIns="91440" tIns="45720" rIns="91440" bIns="45720" rtlCol="0"/>
          <a:lstStyle>
            <a:lvl1pPr algn="l">
              <a:defRPr sz="1200"/>
            </a:lvl1pPr>
          </a:lstStyle>
          <a:p>
            <a:endParaRPr lang="en-MY" dirty="0"/>
          </a:p>
        </p:txBody>
      </p:sp>
      <p:sp>
        <p:nvSpPr>
          <p:cNvPr id="3" name="Date Placeholder 2"/>
          <p:cNvSpPr>
            <a:spLocks noGrp="1"/>
          </p:cNvSpPr>
          <p:nvPr>
            <p:ph type="dt" idx="1"/>
          </p:nvPr>
        </p:nvSpPr>
        <p:spPr>
          <a:xfrm>
            <a:off x="5629992" y="0"/>
            <a:ext cx="4307046" cy="340360"/>
          </a:xfrm>
          <a:prstGeom prst="rect">
            <a:avLst/>
          </a:prstGeom>
        </p:spPr>
        <p:txBody>
          <a:bodyPr vert="horz" lIns="91440" tIns="45720" rIns="91440" bIns="45720" rtlCol="0"/>
          <a:lstStyle>
            <a:lvl1pPr algn="r">
              <a:defRPr sz="1200"/>
            </a:lvl1pPr>
          </a:lstStyle>
          <a:p>
            <a:fld id="{AADDC1AA-3E5D-4A2E-910C-234D7537F861}" type="datetimeFigureOut">
              <a:rPr lang="en-MY" smtClean="0"/>
              <a:t>27/02/2018</a:t>
            </a:fld>
            <a:endParaRPr lang="en-MY" dirty="0"/>
          </a:p>
        </p:txBody>
      </p:sp>
      <p:sp>
        <p:nvSpPr>
          <p:cNvPr id="4" name="Slide Image Placeholder 3"/>
          <p:cNvSpPr>
            <a:spLocks noGrp="1" noRot="1" noChangeAspect="1"/>
          </p:cNvSpPr>
          <p:nvPr>
            <p:ph type="sldImg" idx="2"/>
          </p:nvPr>
        </p:nvSpPr>
        <p:spPr>
          <a:xfrm>
            <a:off x="2928938" y="511175"/>
            <a:ext cx="4081462" cy="2552700"/>
          </a:xfrm>
          <a:prstGeom prst="rect">
            <a:avLst/>
          </a:prstGeom>
          <a:noFill/>
          <a:ln w="12700">
            <a:solidFill>
              <a:prstClr val="black"/>
            </a:solidFill>
          </a:ln>
        </p:spPr>
        <p:txBody>
          <a:bodyPr vert="horz" lIns="91440" tIns="45720" rIns="91440" bIns="45720" rtlCol="0" anchor="ctr"/>
          <a:lstStyle/>
          <a:p>
            <a:endParaRPr lang="en-MY" dirty="0"/>
          </a:p>
        </p:txBody>
      </p:sp>
      <p:sp>
        <p:nvSpPr>
          <p:cNvPr id="5" name="Notes Placeholder 4"/>
          <p:cNvSpPr>
            <a:spLocks noGrp="1"/>
          </p:cNvSpPr>
          <p:nvPr>
            <p:ph type="body" sz="quarter" idx="3"/>
          </p:nvPr>
        </p:nvSpPr>
        <p:spPr>
          <a:xfrm>
            <a:off x="993934" y="3233420"/>
            <a:ext cx="7951470" cy="306324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6465659"/>
            <a:ext cx="4307046" cy="340360"/>
          </a:xfrm>
          <a:prstGeom prst="rect">
            <a:avLst/>
          </a:prstGeom>
        </p:spPr>
        <p:txBody>
          <a:bodyPr vert="horz" lIns="91440" tIns="45720" rIns="91440" bIns="45720" rtlCol="0" anchor="b"/>
          <a:lstStyle>
            <a:lvl1pPr algn="l">
              <a:defRPr sz="1200"/>
            </a:lvl1pPr>
          </a:lstStyle>
          <a:p>
            <a:endParaRPr lang="en-MY" dirty="0"/>
          </a:p>
        </p:txBody>
      </p:sp>
      <p:sp>
        <p:nvSpPr>
          <p:cNvPr id="7" name="Slide Number Placeholder 6"/>
          <p:cNvSpPr>
            <a:spLocks noGrp="1"/>
          </p:cNvSpPr>
          <p:nvPr>
            <p:ph type="sldNum" sz="quarter" idx="5"/>
          </p:nvPr>
        </p:nvSpPr>
        <p:spPr>
          <a:xfrm>
            <a:off x="5629992" y="6465659"/>
            <a:ext cx="4307046" cy="340360"/>
          </a:xfrm>
          <a:prstGeom prst="rect">
            <a:avLst/>
          </a:prstGeom>
        </p:spPr>
        <p:txBody>
          <a:bodyPr vert="horz" lIns="91440" tIns="45720" rIns="91440" bIns="45720" rtlCol="0" anchor="b"/>
          <a:lstStyle>
            <a:lvl1pPr algn="r">
              <a:defRPr sz="1200"/>
            </a:lvl1pPr>
          </a:lstStyle>
          <a:p>
            <a:fld id="{25A6A05C-09D8-4BC1-A38E-828151C22C9F}" type="slidenum">
              <a:rPr lang="en-MY" smtClean="0"/>
              <a:t>‹#›</a:t>
            </a:fld>
            <a:endParaRPr lang="en-MY" dirty="0"/>
          </a:p>
        </p:txBody>
      </p:sp>
    </p:spTree>
    <p:extLst>
      <p:ext uri="{BB962C8B-B14F-4D97-AF65-F5344CB8AC3E}">
        <p14:creationId xmlns:p14="http://schemas.microsoft.com/office/powerpoint/2010/main" val="3845722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8938" y="511175"/>
            <a:ext cx="4081462" cy="2552700"/>
          </a:xfrm>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25A6A05C-09D8-4BC1-A38E-828151C22C9F}" type="slidenum">
              <a:rPr lang="en-MY" smtClean="0"/>
              <a:t>2</a:t>
            </a:fld>
            <a:endParaRPr lang="en-MY" dirty="0"/>
          </a:p>
        </p:txBody>
      </p:sp>
    </p:spTree>
    <p:extLst>
      <p:ext uri="{BB962C8B-B14F-4D97-AF65-F5344CB8AC3E}">
        <p14:creationId xmlns:p14="http://schemas.microsoft.com/office/powerpoint/2010/main" val="3913461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8938" y="511175"/>
            <a:ext cx="4081462" cy="25527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5A6A05C-09D8-4BC1-A38E-828151C22C9F}" type="slidenum">
              <a:rPr lang="en-MY" smtClean="0"/>
              <a:t>4</a:t>
            </a:fld>
            <a:endParaRPr lang="en-MY" dirty="0"/>
          </a:p>
        </p:txBody>
      </p:sp>
    </p:spTree>
    <p:extLst>
      <p:ext uri="{BB962C8B-B14F-4D97-AF65-F5344CB8AC3E}">
        <p14:creationId xmlns:p14="http://schemas.microsoft.com/office/powerpoint/2010/main" val="772747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8938" y="511175"/>
            <a:ext cx="4081462" cy="2552700"/>
          </a:xfrm>
        </p:spPr>
      </p:sp>
      <p:sp>
        <p:nvSpPr>
          <p:cNvPr id="3" name="Notes Placeholder 2"/>
          <p:cNvSpPr>
            <a:spLocks noGrp="1"/>
          </p:cNvSpPr>
          <p:nvPr>
            <p:ph type="body" idx="1"/>
          </p:nvPr>
        </p:nvSpPr>
        <p:spPr/>
        <p:txBody>
          <a:bodyPr/>
          <a:lstStyle/>
          <a:p>
            <a:r>
              <a:rPr lang="en-US" dirty="0"/>
              <a:t>Allowing RENs to act independently </a:t>
            </a:r>
            <a:r>
              <a:rPr lang="mr-IN" dirty="0"/>
              <a:t>–</a:t>
            </a:r>
            <a:r>
              <a:rPr lang="en-US" baseline="0" dirty="0"/>
              <a:t> Collection of fees using own forms, misrepresentations, chat groups, paying higher commissions, allowing RENs to lease their REN Tags etc</a:t>
            </a:r>
            <a:endParaRPr lang="en-US" dirty="0"/>
          </a:p>
        </p:txBody>
      </p:sp>
      <p:sp>
        <p:nvSpPr>
          <p:cNvPr id="4" name="Slide Number Placeholder 3"/>
          <p:cNvSpPr>
            <a:spLocks noGrp="1"/>
          </p:cNvSpPr>
          <p:nvPr>
            <p:ph type="sldNum" sz="quarter" idx="10"/>
          </p:nvPr>
        </p:nvSpPr>
        <p:spPr/>
        <p:txBody>
          <a:bodyPr/>
          <a:lstStyle/>
          <a:p>
            <a:fld id="{25A6A05C-09D8-4BC1-A38E-828151C22C9F}" type="slidenum">
              <a:rPr lang="en-MY" smtClean="0"/>
              <a:t>14</a:t>
            </a:fld>
            <a:endParaRPr lang="en-MY" dirty="0"/>
          </a:p>
        </p:txBody>
      </p:sp>
    </p:spTree>
    <p:extLst>
      <p:ext uri="{BB962C8B-B14F-4D97-AF65-F5344CB8AC3E}">
        <p14:creationId xmlns:p14="http://schemas.microsoft.com/office/powerpoint/2010/main" val="469834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8938" y="511175"/>
            <a:ext cx="4081462" cy="2552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A6A05C-09D8-4BC1-A38E-828151C22C9F}" type="slidenum">
              <a:rPr lang="en-MY" smtClean="0"/>
              <a:t>19</a:t>
            </a:fld>
            <a:endParaRPr lang="en-MY" dirty="0"/>
          </a:p>
        </p:txBody>
      </p:sp>
    </p:spTree>
    <p:extLst>
      <p:ext uri="{BB962C8B-B14F-4D97-AF65-F5344CB8AC3E}">
        <p14:creationId xmlns:p14="http://schemas.microsoft.com/office/powerpoint/2010/main" val="1860485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8938" y="511175"/>
            <a:ext cx="4081462" cy="2552700"/>
          </a:xfrm>
        </p:spPr>
      </p:sp>
      <p:sp>
        <p:nvSpPr>
          <p:cNvPr id="3" name="Notes Placeholder 2"/>
          <p:cNvSpPr>
            <a:spLocks noGrp="1"/>
          </p:cNvSpPr>
          <p:nvPr>
            <p:ph type="body" idx="1"/>
          </p:nvPr>
        </p:nvSpPr>
        <p:spPr/>
        <p:txBody>
          <a:bodyPr/>
          <a:lstStyle/>
          <a:p>
            <a:r>
              <a:rPr lang="en-MY" sz="1200" b="0" i="0" kern="1200" dirty="0" err="1">
                <a:solidFill>
                  <a:schemeClr val="tx1"/>
                </a:solidFill>
                <a:effectLst/>
                <a:latin typeface="+mn-lt"/>
                <a:ea typeface="+mn-ea"/>
                <a:cs typeface="+mn-cs"/>
              </a:rPr>
              <a:t>Michio</a:t>
            </a:r>
            <a:r>
              <a:rPr lang="en-MY" sz="1200" b="0" i="0" kern="1200" dirty="0">
                <a:solidFill>
                  <a:schemeClr val="tx1"/>
                </a:solidFill>
                <a:effectLst/>
                <a:latin typeface="+mn-lt"/>
                <a:ea typeface="+mn-ea"/>
                <a:cs typeface="+mn-cs"/>
              </a:rPr>
              <a:t> </a:t>
            </a:r>
            <a:r>
              <a:rPr lang="en-MY" sz="1200" b="0" i="0" kern="1200" dirty="0" err="1">
                <a:solidFill>
                  <a:schemeClr val="tx1"/>
                </a:solidFill>
                <a:effectLst/>
                <a:latin typeface="+mn-lt"/>
                <a:ea typeface="+mn-ea"/>
                <a:cs typeface="+mn-cs"/>
              </a:rPr>
              <a:t>Kaku</a:t>
            </a:r>
            <a:r>
              <a:rPr lang="en-MY" sz="1200" b="0" i="0" kern="1200" dirty="0">
                <a:solidFill>
                  <a:schemeClr val="tx1"/>
                </a:solidFill>
                <a:effectLst/>
                <a:latin typeface="+mn-lt"/>
                <a:ea typeface="+mn-ea"/>
                <a:cs typeface="+mn-cs"/>
              </a:rPr>
              <a:t> is an American theoretical physicist, futurist, and </a:t>
            </a:r>
            <a:r>
              <a:rPr lang="en-MY" sz="1200" b="0" i="0" kern="1200" dirty="0" err="1">
                <a:solidFill>
                  <a:schemeClr val="tx1"/>
                </a:solidFill>
                <a:effectLst/>
                <a:latin typeface="+mn-lt"/>
                <a:ea typeface="+mn-ea"/>
                <a:cs typeface="+mn-cs"/>
              </a:rPr>
              <a:t>popularizer</a:t>
            </a:r>
            <a:r>
              <a:rPr lang="en-MY" sz="1200" b="0" i="0" kern="1200" dirty="0">
                <a:solidFill>
                  <a:schemeClr val="tx1"/>
                </a:solidFill>
                <a:effectLst/>
                <a:latin typeface="+mn-lt"/>
                <a:ea typeface="+mn-ea"/>
                <a:cs typeface="+mn-cs"/>
              </a:rPr>
              <a:t> of science. He is professor of theoretical physics at the City College of New York.</a:t>
            </a:r>
            <a:endParaRPr lang="en-US" dirty="0"/>
          </a:p>
        </p:txBody>
      </p:sp>
      <p:sp>
        <p:nvSpPr>
          <p:cNvPr id="4" name="Slide Number Placeholder 3"/>
          <p:cNvSpPr>
            <a:spLocks noGrp="1"/>
          </p:cNvSpPr>
          <p:nvPr>
            <p:ph type="sldNum" sz="quarter" idx="10"/>
          </p:nvPr>
        </p:nvSpPr>
        <p:spPr/>
        <p:txBody>
          <a:bodyPr/>
          <a:lstStyle/>
          <a:p>
            <a:fld id="{25A6A05C-09D8-4BC1-A38E-828151C22C9F}" type="slidenum">
              <a:rPr lang="en-MY" smtClean="0"/>
              <a:t>20</a:t>
            </a:fld>
            <a:endParaRPr lang="en-MY" dirty="0"/>
          </a:p>
        </p:txBody>
      </p:sp>
    </p:spTree>
    <p:extLst>
      <p:ext uri="{BB962C8B-B14F-4D97-AF65-F5344CB8AC3E}">
        <p14:creationId xmlns:p14="http://schemas.microsoft.com/office/powerpoint/2010/main" val="872197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F4570A-C7B6-440C-8334-63B9A89064CF}" type="datetimeFigureOut">
              <a:rPr lang="en-MY" smtClean="0"/>
              <a:t>27/02/2018</a:t>
            </a:fld>
            <a:endParaRPr lang="en-MY" dirty="0"/>
          </a:p>
        </p:txBody>
      </p:sp>
      <p:sp>
        <p:nvSpPr>
          <p:cNvPr id="5" name="Footer Placeholder 4"/>
          <p:cNvSpPr>
            <a:spLocks noGrp="1"/>
          </p:cNvSpPr>
          <p:nvPr>
            <p:ph type="ftr" sz="quarter" idx="11"/>
          </p:nvPr>
        </p:nvSpPr>
        <p:spPr/>
        <p:txBody>
          <a:bodyPr/>
          <a:lstStyle/>
          <a:p>
            <a:endParaRPr lang="en-MY" dirty="0"/>
          </a:p>
        </p:txBody>
      </p:sp>
      <p:sp>
        <p:nvSpPr>
          <p:cNvPr id="6" name="Slide Number Placeholder 5"/>
          <p:cNvSpPr>
            <a:spLocks noGrp="1"/>
          </p:cNvSpPr>
          <p:nvPr>
            <p:ph type="sldNum" sz="quarter" idx="12"/>
          </p:nvPr>
        </p:nvSpPr>
        <p:spPr/>
        <p:txBody>
          <a:bodyPr/>
          <a:lstStyle/>
          <a:p>
            <a:fld id="{CB63DD6D-8F81-42C2-999E-CABF59A78EF0}" type="slidenum">
              <a:rPr lang="en-MY" smtClean="0"/>
              <a:t>‹#›</a:t>
            </a:fld>
            <a:endParaRPr lang="en-MY" dirty="0"/>
          </a:p>
        </p:txBody>
      </p:sp>
    </p:spTree>
    <p:extLst>
      <p:ext uri="{BB962C8B-B14F-4D97-AF65-F5344CB8AC3E}">
        <p14:creationId xmlns:p14="http://schemas.microsoft.com/office/powerpoint/2010/main" val="245174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F4570A-C7B6-440C-8334-63B9A89064CF}" type="datetimeFigureOut">
              <a:rPr lang="en-MY" smtClean="0"/>
              <a:t>27/02/2018</a:t>
            </a:fld>
            <a:endParaRPr lang="en-MY" dirty="0"/>
          </a:p>
        </p:txBody>
      </p:sp>
      <p:sp>
        <p:nvSpPr>
          <p:cNvPr id="5" name="Footer Placeholder 4"/>
          <p:cNvSpPr>
            <a:spLocks noGrp="1"/>
          </p:cNvSpPr>
          <p:nvPr>
            <p:ph type="ftr" sz="quarter" idx="11"/>
          </p:nvPr>
        </p:nvSpPr>
        <p:spPr/>
        <p:txBody>
          <a:bodyPr/>
          <a:lstStyle/>
          <a:p>
            <a:endParaRPr lang="en-MY" dirty="0"/>
          </a:p>
        </p:txBody>
      </p:sp>
      <p:sp>
        <p:nvSpPr>
          <p:cNvPr id="6" name="Slide Number Placeholder 5"/>
          <p:cNvSpPr>
            <a:spLocks noGrp="1"/>
          </p:cNvSpPr>
          <p:nvPr>
            <p:ph type="sldNum" sz="quarter" idx="12"/>
          </p:nvPr>
        </p:nvSpPr>
        <p:spPr/>
        <p:txBody>
          <a:bodyPr/>
          <a:lstStyle/>
          <a:p>
            <a:fld id="{CB63DD6D-8F81-42C2-999E-CABF59A78EF0}" type="slidenum">
              <a:rPr lang="en-MY" smtClean="0"/>
              <a:t>‹#›</a:t>
            </a:fld>
            <a:endParaRPr lang="en-MY" dirty="0"/>
          </a:p>
        </p:txBody>
      </p:sp>
    </p:spTree>
    <p:extLst>
      <p:ext uri="{BB962C8B-B14F-4D97-AF65-F5344CB8AC3E}">
        <p14:creationId xmlns:p14="http://schemas.microsoft.com/office/powerpoint/2010/main" val="162933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F4570A-C7B6-440C-8334-63B9A89064CF}" type="datetimeFigureOut">
              <a:rPr lang="en-MY" smtClean="0"/>
              <a:t>27/02/2018</a:t>
            </a:fld>
            <a:endParaRPr lang="en-MY" dirty="0"/>
          </a:p>
        </p:txBody>
      </p:sp>
      <p:sp>
        <p:nvSpPr>
          <p:cNvPr id="5" name="Footer Placeholder 4"/>
          <p:cNvSpPr>
            <a:spLocks noGrp="1"/>
          </p:cNvSpPr>
          <p:nvPr>
            <p:ph type="ftr" sz="quarter" idx="11"/>
          </p:nvPr>
        </p:nvSpPr>
        <p:spPr/>
        <p:txBody>
          <a:bodyPr/>
          <a:lstStyle/>
          <a:p>
            <a:endParaRPr lang="en-MY" dirty="0"/>
          </a:p>
        </p:txBody>
      </p:sp>
      <p:sp>
        <p:nvSpPr>
          <p:cNvPr id="6" name="Slide Number Placeholder 5"/>
          <p:cNvSpPr>
            <a:spLocks noGrp="1"/>
          </p:cNvSpPr>
          <p:nvPr>
            <p:ph type="sldNum" sz="quarter" idx="12"/>
          </p:nvPr>
        </p:nvSpPr>
        <p:spPr/>
        <p:txBody>
          <a:bodyPr/>
          <a:lstStyle/>
          <a:p>
            <a:fld id="{CB63DD6D-8F81-42C2-999E-CABF59A78EF0}" type="slidenum">
              <a:rPr lang="en-MY" smtClean="0"/>
              <a:t>‹#›</a:t>
            </a:fld>
            <a:endParaRPr lang="en-MY" dirty="0"/>
          </a:p>
        </p:txBody>
      </p:sp>
    </p:spTree>
    <p:extLst>
      <p:ext uri="{BB962C8B-B14F-4D97-AF65-F5344CB8AC3E}">
        <p14:creationId xmlns:p14="http://schemas.microsoft.com/office/powerpoint/2010/main" val="58264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F4570A-C7B6-440C-8334-63B9A89064CF}" type="datetimeFigureOut">
              <a:rPr lang="en-MY" smtClean="0"/>
              <a:t>27/02/2018</a:t>
            </a:fld>
            <a:endParaRPr lang="en-MY" dirty="0"/>
          </a:p>
        </p:txBody>
      </p:sp>
      <p:sp>
        <p:nvSpPr>
          <p:cNvPr id="5" name="Footer Placeholder 4"/>
          <p:cNvSpPr>
            <a:spLocks noGrp="1"/>
          </p:cNvSpPr>
          <p:nvPr>
            <p:ph type="ftr" sz="quarter" idx="11"/>
          </p:nvPr>
        </p:nvSpPr>
        <p:spPr/>
        <p:txBody>
          <a:bodyPr/>
          <a:lstStyle/>
          <a:p>
            <a:endParaRPr lang="en-MY" dirty="0"/>
          </a:p>
        </p:txBody>
      </p:sp>
      <p:sp>
        <p:nvSpPr>
          <p:cNvPr id="6" name="Slide Number Placeholder 5"/>
          <p:cNvSpPr>
            <a:spLocks noGrp="1"/>
          </p:cNvSpPr>
          <p:nvPr>
            <p:ph type="sldNum" sz="quarter" idx="12"/>
          </p:nvPr>
        </p:nvSpPr>
        <p:spPr/>
        <p:txBody>
          <a:bodyPr/>
          <a:lstStyle/>
          <a:p>
            <a:fld id="{CB63DD6D-8F81-42C2-999E-CABF59A78EF0}" type="slidenum">
              <a:rPr lang="en-MY" smtClean="0"/>
              <a:t>‹#›</a:t>
            </a:fld>
            <a:endParaRPr lang="en-MY" dirty="0"/>
          </a:p>
        </p:txBody>
      </p:sp>
    </p:spTree>
    <p:extLst>
      <p:ext uri="{BB962C8B-B14F-4D97-AF65-F5344CB8AC3E}">
        <p14:creationId xmlns:p14="http://schemas.microsoft.com/office/powerpoint/2010/main" val="2641783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F4570A-C7B6-440C-8334-63B9A89064CF}" type="datetimeFigureOut">
              <a:rPr lang="en-MY" smtClean="0"/>
              <a:t>27/02/2018</a:t>
            </a:fld>
            <a:endParaRPr lang="en-MY" dirty="0"/>
          </a:p>
        </p:txBody>
      </p:sp>
      <p:sp>
        <p:nvSpPr>
          <p:cNvPr id="5" name="Footer Placeholder 4"/>
          <p:cNvSpPr>
            <a:spLocks noGrp="1"/>
          </p:cNvSpPr>
          <p:nvPr>
            <p:ph type="ftr" sz="quarter" idx="11"/>
          </p:nvPr>
        </p:nvSpPr>
        <p:spPr/>
        <p:txBody>
          <a:bodyPr/>
          <a:lstStyle/>
          <a:p>
            <a:endParaRPr lang="en-MY" dirty="0"/>
          </a:p>
        </p:txBody>
      </p:sp>
      <p:sp>
        <p:nvSpPr>
          <p:cNvPr id="6" name="Slide Number Placeholder 5"/>
          <p:cNvSpPr>
            <a:spLocks noGrp="1"/>
          </p:cNvSpPr>
          <p:nvPr>
            <p:ph type="sldNum" sz="quarter" idx="12"/>
          </p:nvPr>
        </p:nvSpPr>
        <p:spPr/>
        <p:txBody>
          <a:bodyPr/>
          <a:lstStyle/>
          <a:p>
            <a:fld id="{CB63DD6D-8F81-42C2-999E-CABF59A78EF0}" type="slidenum">
              <a:rPr lang="en-MY" smtClean="0"/>
              <a:t>‹#›</a:t>
            </a:fld>
            <a:endParaRPr lang="en-MY" dirty="0"/>
          </a:p>
        </p:txBody>
      </p:sp>
    </p:spTree>
    <p:extLst>
      <p:ext uri="{BB962C8B-B14F-4D97-AF65-F5344CB8AC3E}">
        <p14:creationId xmlns:p14="http://schemas.microsoft.com/office/powerpoint/2010/main" val="281793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F4570A-C7B6-440C-8334-63B9A89064CF}" type="datetimeFigureOut">
              <a:rPr lang="en-MY" smtClean="0"/>
              <a:t>27/02/2018</a:t>
            </a:fld>
            <a:endParaRPr lang="en-MY" dirty="0"/>
          </a:p>
        </p:txBody>
      </p:sp>
      <p:sp>
        <p:nvSpPr>
          <p:cNvPr id="6" name="Footer Placeholder 5"/>
          <p:cNvSpPr>
            <a:spLocks noGrp="1"/>
          </p:cNvSpPr>
          <p:nvPr>
            <p:ph type="ftr" sz="quarter" idx="11"/>
          </p:nvPr>
        </p:nvSpPr>
        <p:spPr/>
        <p:txBody>
          <a:bodyPr/>
          <a:lstStyle/>
          <a:p>
            <a:endParaRPr lang="en-MY" dirty="0"/>
          </a:p>
        </p:txBody>
      </p:sp>
      <p:sp>
        <p:nvSpPr>
          <p:cNvPr id="7" name="Slide Number Placeholder 6"/>
          <p:cNvSpPr>
            <a:spLocks noGrp="1"/>
          </p:cNvSpPr>
          <p:nvPr>
            <p:ph type="sldNum" sz="quarter" idx="12"/>
          </p:nvPr>
        </p:nvSpPr>
        <p:spPr/>
        <p:txBody>
          <a:bodyPr/>
          <a:lstStyle/>
          <a:p>
            <a:fld id="{CB63DD6D-8F81-42C2-999E-CABF59A78EF0}" type="slidenum">
              <a:rPr lang="en-MY" smtClean="0"/>
              <a:t>‹#›</a:t>
            </a:fld>
            <a:endParaRPr lang="en-MY" dirty="0"/>
          </a:p>
        </p:txBody>
      </p:sp>
    </p:spTree>
    <p:extLst>
      <p:ext uri="{BB962C8B-B14F-4D97-AF65-F5344CB8AC3E}">
        <p14:creationId xmlns:p14="http://schemas.microsoft.com/office/powerpoint/2010/main" val="3797347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F4570A-C7B6-440C-8334-63B9A89064CF}" type="datetimeFigureOut">
              <a:rPr lang="en-MY" smtClean="0"/>
              <a:t>27/02/2018</a:t>
            </a:fld>
            <a:endParaRPr lang="en-MY" dirty="0"/>
          </a:p>
        </p:txBody>
      </p:sp>
      <p:sp>
        <p:nvSpPr>
          <p:cNvPr id="8" name="Footer Placeholder 7"/>
          <p:cNvSpPr>
            <a:spLocks noGrp="1"/>
          </p:cNvSpPr>
          <p:nvPr>
            <p:ph type="ftr" sz="quarter" idx="11"/>
          </p:nvPr>
        </p:nvSpPr>
        <p:spPr/>
        <p:txBody>
          <a:bodyPr/>
          <a:lstStyle/>
          <a:p>
            <a:endParaRPr lang="en-MY" dirty="0"/>
          </a:p>
        </p:txBody>
      </p:sp>
      <p:sp>
        <p:nvSpPr>
          <p:cNvPr id="9" name="Slide Number Placeholder 8"/>
          <p:cNvSpPr>
            <a:spLocks noGrp="1"/>
          </p:cNvSpPr>
          <p:nvPr>
            <p:ph type="sldNum" sz="quarter" idx="12"/>
          </p:nvPr>
        </p:nvSpPr>
        <p:spPr/>
        <p:txBody>
          <a:bodyPr/>
          <a:lstStyle/>
          <a:p>
            <a:fld id="{CB63DD6D-8F81-42C2-999E-CABF59A78EF0}" type="slidenum">
              <a:rPr lang="en-MY" smtClean="0"/>
              <a:t>‹#›</a:t>
            </a:fld>
            <a:endParaRPr lang="en-MY" dirty="0"/>
          </a:p>
        </p:txBody>
      </p:sp>
    </p:spTree>
    <p:extLst>
      <p:ext uri="{BB962C8B-B14F-4D97-AF65-F5344CB8AC3E}">
        <p14:creationId xmlns:p14="http://schemas.microsoft.com/office/powerpoint/2010/main" val="3572940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F4570A-C7B6-440C-8334-63B9A89064CF}" type="datetimeFigureOut">
              <a:rPr lang="en-MY" smtClean="0"/>
              <a:t>27/02/2018</a:t>
            </a:fld>
            <a:endParaRPr lang="en-MY" dirty="0"/>
          </a:p>
        </p:txBody>
      </p:sp>
      <p:sp>
        <p:nvSpPr>
          <p:cNvPr id="4" name="Footer Placeholder 3"/>
          <p:cNvSpPr>
            <a:spLocks noGrp="1"/>
          </p:cNvSpPr>
          <p:nvPr>
            <p:ph type="ftr" sz="quarter" idx="11"/>
          </p:nvPr>
        </p:nvSpPr>
        <p:spPr/>
        <p:txBody>
          <a:bodyPr/>
          <a:lstStyle/>
          <a:p>
            <a:endParaRPr lang="en-MY" dirty="0"/>
          </a:p>
        </p:txBody>
      </p:sp>
      <p:sp>
        <p:nvSpPr>
          <p:cNvPr id="5" name="Slide Number Placeholder 4"/>
          <p:cNvSpPr>
            <a:spLocks noGrp="1"/>
          </p:cNvSpPr>
          <p:nvPr>
            <p:ph type="sldNum" sz="quarter" idx="12"/>
          </p:nvPr>
        </p:nvSpPr>
        <p:spPr/>
        <p:txBody>
          <a:bodyPr/>
          <a:lstStyle/>
          <a:p>
            <a:fld id="{CB63DD6D-8F81-42C2-999E-CABF59A78EF0}" type="slidenum">
              <a:rPr lang="en-MY" smtClean="0"/>
              <a:t>‹#›</a:t>
            </a:fld>
            <a:endParaRPr lang="en-MY" dirty="0"/>
          </a:p>
        </p:txBody>
      </p:sp>
    </p:spTree>
    <p:extLst>
      <p:ext uri="{BB962C8B-B14F-4D97-AF65-F5344CB8AC3E}">
        <p14:creationId xmlns:p14="http://schemas.microsoft.com/office/powerpoint/2010/main" val="192089003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4570A-C7B6-440C-8334-63B9A89064CF}" type="datetimeFigureOut">
              <a:rPr lang="en-MY" smtClean="0"/>
              <a:t>27/02/2018</a:t>
            </a:fld>
            <a:endParaRPr lang="en-MY" dirty="0"/>
          </a:p>
        </p:txBody>
      </p:sp>
      <p:sp>
        <p:nvSpPr>
          <p:cNvPr id="3" name="Footer Placeholder 2"/>
          <p:cNvSpPr>
            <a:spLocks noGrp="1"/>
          </p:cNvSpPr>
          <p:nvPr>
            <p:ph type="ftr" sz="quarter" idx="11"/>
          </p:nvPr>
        </p:nvSpPr>
        <p:spPr/>
        <p:txBody>
          <a:bodyPr/>
          <a:lstStyle/>
          <a:p>
            <a:endParaRPr lang="en-MY" dirty="0"/>
          </a:p>
        </p:txBody>
      </p:sp>
      <p:sp>
        <p:nvSpPr>
          <p:cNvPr id="4" name="Slide Number Placeholder 3"/>
          <p:cNvSpPr>
            <a:spLocks noGrp="1"/>
          </p:cNvSpPr>
          <p:nvPr>
            <p:ph type="sldNum" sz="quarter" idx="12"/>
          </p:nvPr>
        </p:nvSpPr>
        <p:spPr/>
        <p:txBody>
          <a:bodyPr/>
          <a:lstStyle/>
          <a:p>
            <a:fld id="{CB63DD6D-8F81-42C2-999E-CABF59A78EF0}" type="slidenum">
              <a:rPr lang="en-MY" smtClean="0"/>
              <a:t>‹#›</a:t>
            </a:fld>
            <a:endParaRPr lang="en-MY" dirty="0"/>
          </a:p>
        </p:txBody>
      </p:sp>
    </p:spTree>
    <p:extLst>
      <p:ext uri="{BB962C8B-B14F-4D97-AF65-F5344CB8AC3E}">
        <p14:creationId xmlns:p14="http://schemas.microsoft.com/office/powerpoint/2010/main" val="3394207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CF4570A-C7B6-440C-8334-63B9A89064CF}" type="datetimeFigureOut">
              <a:rPr lang="en-MY" smtClean="0"/>
              <a:t>27/02/2018</a:t>
            </a:fld>
            <a:endParaRPr lang="en-MY" dirty="0"/>
          </a:p>
        </p:txBody>
      </p:sp>
      <p:sp>
        <p:nvSpPr>
          <p:cNvPr id="6" name="Footer Placeholder 5"/>
          <p:cNvSpPr>
            <a:spLocks noGrp="1"/>
          </p:cNvSpPr>
          <p:nvPr>
            <p:ph type="ftr" sz="quarter" idx="11"/>
          </p:nvPr>
        </p:nvSpPr>
        <p:spPr/>
        <p:txBody>
          <a:bodyPr/>
          <a:lstStyle/>
          <a:p>
            <a:endParaRPr lang="en-MY" dirty="0"/>
          </a:p>
        </p:txBody>
      </p:sp>
      <p:sp>
        <p:nvSpPr>
          <p:cNvPr id="7" name="Slide Number Placeholder 6"/>
          <p:cNvSpPr>
            <a:spLocks noGrp="1"/>
          </p:cNvSpPr>
          <p:nvPr>
            <p:ph type="sldNum" sz="quarter" idx="12"/>
          </p:nvPr>
        </p:nvSpPr>
        <p:spPr/>
        <p:txBody>
          <a:bodyPr/>
          <a:lstStyle/>
          <a:p>
            <a:fld id="{CB63DD6D-8F81-42C2-999E-CABF59A78EF0}" type="slidenum">
              <a:rPr lang="en-MY" smtClean="0"/>
              <a:t>‹#›</a:t>
            </a:fld>
            <a:endParaRPr lang="en-MY" dirty="0"/>
          </a:p>
        </p:txBody>
      </p:sp>
    </p:spTree>
    <p:extLst>
      <p:ext uri="{BB962C8B-B14F-4D97-AF65-F5344CB8AC3E}">
        <p14:creationId xmlns:p14="http://schemas.microsoft.com/office/powerpoint/2010/main" val="203536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CF4570A-C7B6-440C-8334-63B9A89064CF}" type="datetimeFigureOut">
              <a:rPr lang="en-MY" smtClean="0"/>
              <a:t>27/02/2018</a:t>
            </a:fld>
            <a:endParaRPr lang="en-MY" dirty="0"/>
          </a:p>
        </p:txBody>
      </p:sp>
      <p:sp>
        <p:nvSpPr>
          <p:cNvPr id="6" name="Footer Placeholder 5"/>
          <p:cNvSpPr>
            <a:spLocks noGrp="1"/>
          </p:cNvSpPr>
          <p:nvPr>
            <p:ph type="ftr" sz="quarter" idx="11"/>
          </p:nvPr>
        </p:nvSpPr>
        <p:spPr/>
        <p:txBody>
          <a:bodyPr/>
          <a:lstStyle/>
          <a:p>
            <a:endParaRPr lang="en-MY" dirty="0"/>
          </a:p>
        </p:txBody>
      </p:sp>
      <p:sp>
        <p:nvSpPr>
          <p:cNvPr id="7" name="Slide Number Placeholder 6"/>
          <p:cNvSpPr>
            <a:spLocks noGrp="1"/>
          </p:cNvSpPr>
          <p:nvPr>
            <p:ph type="sldNum" sz="quarter" idx="12"/>
          </p:nvPr>
        </p:nvSpPr>
        <p:spPr/>
        <p:txBody>
          <a:bodyPr/>
          <a:lstStyle/>
          <a:p>
            <a:fld id="{CB63DD6D-8F81-42C2-999E-CABF59A78EF0}" type="slidenum">
              <a:rPr lang="en-MY" smtClean="0"/>
              <a:t>‹#›</a:t>
            </a:fld>
            <a:endParaRPr lang="en-MY" dirty="0"/>
          </a:p>
        </p:txBody>
      </p:sp>
    </p:spTree>
    <p:extLst>
      <p:ext uri="{BB962C8B-B14F-4D97-AF65-F5344CB8AC3E}">
        <p14:creationId xmlns:p14="http://schemas.microsoft.com/office/powerpoint/2010/main" val="3338114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7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2CF4570A-C7B6-440C-8334-63B9A89064CF}" type="datetimeFigureOut">
              <a:rPr lang="en-MY" smtClean="0"/>
              <a:t>27/02/2018</a:t>
            </a:fld>
            <a:endParaRPr lang="en-MY" dirty="0"/>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MY" dirty="0"/>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CB63DD6D-8F81-42C2-999E-CABF59A78EF0}" type="slidenum">
              <a:rPr lang="en-MY" smtClean="0"/>
              <a:t>‹#›</a:t>
            </a:fld>
            <a:endParaRPr lang="en-MY" dirty="0"/>
          </a:p>
        </p:txBody>
      </p:sp>
    </p:spTree>
    <p:extLst>
      <p:ext uri="{BB962C8B-B14F-4D97-AF65-F5344CB8AC3E}">
        <p14:creationId xmlns:p14="http://schemas.microsoft.com/office/powerpoint/2010/main" val="246014370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lppeh.gov.my/WP2016/lppeh-property-management-promo-video/" TargetMode="Externa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4833" y="228865"/>
            <a:ext cx="7006167" cy="4194968"/>
          </a:xfrm>
        </p:spPr>
        <p:txBody>
          <a:bodyPr>
            <a:normAutofit/>
          </a:bodyPr>
          <a:lstStyle/>
          <a:p>
            <a:pPr algn="ctr"/>
            <a:br>
              <a:rPr lang="en-US" b="1" dirty="0">
                <a:solidFill>
                  <a:srgbClr val="C00000"/>
                </a:solidFill>
              </a:rPr>
            </a:br>
            <a:endParaRPr lang="en-US" dirty="0">
              <a:latin typeface="Arial" charset="0"/>
              <a:ea typeface="Arial" charset="0"/>
              <a:cs typeface="Arial" charset="0"/>
            </a:endParaRPr>
          </a:p>
        </p:txBody>
      </p:sp>
      <p:pic>
        <p:nvPicPr>
          <p:cNvPr id="3" name="Picture 2">
            <a:extLst>
              <a:ext uri="{FF2B5EF4-FFF2-40B4-BE49-F238E27FC236}">
                <a16:creationId xmlns:a16="http://schemas.microsoft.com/office/drawing/2014/main" id="{B8A69C1B-5356-D64D-9BC2-06DFDDF5663D}"/>
              </a:ext>
            </a:extLst>
          </p:cNvPr>
          <p:cNvPicPr/>
          <p:nvPr/>
        </p:nvPicPr>
        <p:blipFill>
          <a:blip r:embed="rId2"/>
          <a:stretch>
            <a:fillRect/>
          </a:stretch>
        </p:blipFill>
        <p:spPr>
          <a:xfrm>
            <a:off x="2403299" y="228866"/>
            <a:ext cx="4189236" cy="3572154"/>
          </a:xfrm>
          <a:prstGeom prst="rect">
            <a:avLst/>
          </a:prstGeom>
        </p:spPr>
      </p:pic>
      <p:sp>
        <p:nvSpPr>
          <p:cNvPr id="5" name="Rectangle 4">
            <a:extLst>
              <a:ext uri="{FF2B5EF4-FFF2-40B4-BE49-F238E27FC236}">
                <a16:creationId xmlns:a16="http://schemas.microsoft.com/office/drawing/2014/main" id="{C7AD92B6-D52C-1A43-9CC2-07F10743AE45}"/>
              </a:ext>
            </a:extLst>
          </p:cNvPr>
          <p:cNvSpPr/>
          <p:nvPr/>
        </p:nvSpPr>
        <p:spPr>
          <a:xfrm>
            <a:off x="762000" y="3630706"/>
            <a:ext cx="7620000" cy="1631024"/>
          </a:xfrm>
          <a:prstGeom prst="rect">
            <a:avLst/>
          </a:prstGeom>
        </p:spPr>
        <p:txBody>
          <a:bodyPr wrap="square">
            <a:spAutoFit/>
          </a:bodyPr>
          <a:lstStyle/>
          <a:p>
            <a:pPr algn="ctr"/>
            <a:r>
              <a:rPr lang="en-MY" sz="3333" b="1" dirty="0">
                <a:latin typeface="Arial" charset="0"/>
                <a:ea typeface="Arial" charset="0"/>
                <a:cs typeface="Arial" charset="0"/>
              </a:rPr>
              <a:t>Board of Valuers, Appraisers, Estate Agents &amp; Property Managers Malaysia </a:t>
            </a:r>
          </a:p>
        </p:txBody>
      </p:sp>
    </p:spTree>
    <p:extLst>
      <p:ext uri="{BB962C8B-B14F-4D97-AF65-F5344CB8AC3E}">
        <p14:creationId xmlns:p14="http://schemas.microsoft.com/office/powerpoint/2010/main" val="1945882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0371" y="1"/>
            <a:ext cx="4948129" cy="932329"/>
          </a:xfrm>
        </p:spPr>
        <p:txBody>
          <a:bodyPr/>
          <a:lstStyle/>
          <a:p>
            <a:r>
              <a:rPr lang="en-US" dirty="0">
                <a:latin typeface="Arial" charset="0"/>
                <a:ea typeface="Arial" charset="0"/>
                <a:cs typeface="Arial" charset="0"/>
              </a:rPr>
              <a:t>AMENDMENTS</a:t>
            </a:r>
          </a:p>
        </p:txBody>
      </p:sp>
      <p:sp>
        <p:nvSpPr>
          <p:cNvPr id="3" name="Content Placeholder 2"/>
          <p:cNvSpPr>
            <a:spLocks noGrp="1"/>
          </p:cNvSpPr>
          <p:nvPr>
            <p:ph sz="half" idx="1"/>
          </p:nvPr>
        </p:nvSpPr>
        <p:spPr>
          <a:xfrm>
            <a:off x="1048871" y="1030941"/>
            <a:ext cx="3371681" cy="4500283"/>
          </a:xfrm>
        </p:spPr>
        <p:txBody>
          <a:bodyPr>
            <a:normAutofit/>
          </a:bodyPr>
          <a:lstStyle/>
          <a:p>
            <a:r>
              <a:rPr lang="en-US" sz="2000" dirty="0">
                <a:latin typeface="Arial" charset="0"/>
                <a:ea typeface="Arial" charset="0"/>
                <a:cs typeface="Arial" charset="0"/>
              </a:rPr>
              <a:t>SECTION 22c</a:t>
            </a:r>
          </a:p>
          <a:p>
            <a:r>
              <a:rPr lang="en-US" sz="1833" b="1" dirty="0">
                <a:solidFill>
                  <a:srgbClr val="FF0000"/>
                </a:solidFill>
                <a:latin typeface="Arial" charset="0"/>
                <a:ea typeface="Arial" charset="0"/>
                <a:cs typeface="Arial" charset="0"/>
              </a:rPr>
              <a:t>A Negotiator may assist the registered estate agent in the estate agency practice </a:t>
            </a:r>
          </a:p>
          <a:p>
            <a:r>
              <a:rPr lang="en-US" sz="1833" b="1" dirty="0">
                <a:solidFill>
                  <a:srgbClr val="002060"/>
                </a:solidFill>
                <a:latin typeface="Arial" charset="0"/>
                <a:ea typeface="Arial" charset="0"/>
                <a:cs typeface="Arial" charset="0"/>
              </a:rPr>
              <a:t>Negotiator means a person who is employed by a registered estate agent to assist him in the estate agency practice.</a:t>
            </a:r>
          </a:p>
          <a:p>
            <a:endParaRPr lang="en-US" sz="2417" b="1" dirty="0">
              <a:solidFill>
                <a:srgbClr val="0070C0"/>
              </a:solidFill>
              <a:latin typeface="Arial" charset="0"/>
              <a:ea typeface="Arial" charset="0"/>
              <a:cs typeface="Arial" charset="0"/>
            </a:endParaRPr>
          </a:p>
          <a:p>
            <a:r>
              <a:rPr lang="en-US" sz="2000" dirty="0">
                <a:latin typeface="Arial" charset="0"/>
                <a:ea typeface="Arial" charset="0"/>
                <a:cs typeface="Arial" charset="0"/>
              </a:rPr>
              <a:t>SECTION 22D</a:t>
            </a:r>
          </a:p>
          <a:p>
            <a:r>
              <a:rPr lang="en-US" sz="1667" b="1" dirty="0">
                <a:solidFill>
                  <a:srgbClr val="FF0000"/>
                </a:solidFill>
                <a:latin typeface="Arial" charset="0"/>
                <a:ea typeface="Arial" charset="0"/>
                <a:cs typeface="Arial" charset="0"/>
              </a:rPr>
              <a:t>Subsection 5 is deleted </a:t>
            </a:r>
            <a:r>
              <a:rPr lang="mr-IN" sz="1667" b="1" dirty="0">
                <a:solidFill>
                  <a:srgbClr val="FF0000"/>
                </a:solidFill>
                <a:latin typeface="Arial" charset="0"/>
                <a:ea typeface="Arial" charset="0"/>
                <a:cs typeface="Arial" charset="0"/>
              </a:rPr>
              <a:t>–</a:t>
            </a:r>
            <a:r>
              <a:rPr lang="en-US" sz="1667" b="1" dirty="0">
                <a:solidFill>
                  <a:srgbClr val="FF0000"/>
                </a:solidFill>
                <a:latin typeface="Arial" charset="0"/>
                <a:ea typeface="Arial" charset="0"/>
                <a:cs typeface="Arial" charset="0"/>
              </a:rPr>
              <a:t> citizenship clause.</a:t>
            </a:r>
          </a:p>
          <a:p>
            <a:endParaRPr lang="en-US" sz="1667" b="1" dirty="0">
              <a:solidFill>
                <a:srgbClr val="0070C0"/>
              </a:solidFill>
              <a:latin typeface="Arial" charset="0"/>
              <a:ea typeface="Arial" charset="0"/>
              <a:cs typeface="Arial" charset="0"/>
            </a:endParaRPr>
          </a:p>
        </p:txBody>
      </p:sp>
      <p:sp>
        <p:nvSpPr>
          <p:cNvPr id="4" name="Content Placeholder 3"/>
          <p:cNvSpPr>
            <a:spLocks noGrp="1"/>
          </p:cNvSpPr>
          <p:nvPr>
            <p:ph sz="half" idx="2"/>
          </p:nvPr>
        </p:nvSpPr>
        <p:spPr>
          <a:xfrm>
            <a:off x="4643718" y="1030940"/>
            <a:ext cx="3657600" cy="4500283"/>
          </a:xfrm>
        </p:spPr>
        <p:txBody>
          <a:bodyPr>
            <a:noAutofit/>
          </a:bodyPr>
          <a:lstStyle/>
          <a:p>
            <a:r>
              <a:rPr lang="en-US" sz="2000" dirty="0">
                <a:latin typeface="Arial" charset="0"/>
                <a:ea typeface="Arial" charset="0"/>
                <a:cs typeface="Arial" charset="0"/>
              </a:rPr>
              <a:t>SECTION 22G</a:t>
            </a:r>
          </a:p>
          <a:p>
            <a:pPr algn="just"/>
            <a:r>
              <a:rPr lang="en-US" sz="1667" b="1" dirty="0">
                <a:solidFill>
                  <a:srgbClr val="FF0000"/>
                </a:solidFill>
                <a:latin typeface="Arial" charset="0"/>
                <a:ea typeface="Arial" charset="0"/>
                <a:cs typeface="Arial" charset="0"/>
              </a:rPr>
              <a:t>Registration of Probationary Property Managers</a:t>
            </a:r>
          </a:p>
          <a:p>
            <a:r>
              <a:rPr lang="en-US" sz="1667" b="1" dirty="0">
                <a:solidFill>
                  <a:srgbClr val="002060"/>
                </a:solidFill>
                <a:latin typeface="Arial" charset="0"/>
                <a:ea typeface="Arial" charset="0"/>
                <a:cs typeface="Arial" charset="0"/>
              </a:rPr>
              <a:t>Any registered estate agent who applies within twelve months from the date of into force of this Part for registration as a probationary property manager under the Register  of Probationers shall be entitled to have his name so registered if he proves to the satisfaction of the Board that he has </a:t>
            </a:r>
            <a:r>
              <a:rPr lang="en-US" sz="1667" b="1" dirty="0">
                <a:solidFill>
                  <a:srgbClr val="FF0000"/>
                </a:solidFill>
                <a:latin typeface="Arial" charset="0"/>
                <a:ea typeface="Arial" charset="0"/>
                <a:cs typeface="Arial" charset="0"/>
              </a:rPr>
              <a:t>TEN years experience as an estate agent.</a:t>
            </a:r>
          </a:p>
        </p:txBody>
      </p:sp>
    </p:spTree>
    <p:extLst>
      <p:ext uri="{BB962C8B-B14F-4D97-AF65-F5344CB8AC3E}">
        <p14:creationId xmlns:p14="http://schemas.microsoft.com/office/powerpoint/2010/main" val="81967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 calcmode="lin" valueType="num">
                                      <p:cBhvr additive="base">
                                        <p:cTn id="4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anim calcmode="lin" valueType="num">
                                      <p:cBhvr additive="base">
                                        <p:cTn id="4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anim calcmode="lin" valueType="num">
                                      <p:cBhvr additive="base">
                                        <p:cTn id="5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0371" y="62754"/>
            <a:ext cx="4948129" cy="932329"/>
          </a:xfrm>
        </p:spPr>
        <p:txBody>
          <a:bodyPr/>
          <a:lstStyle/>
          <a:p>
            <a:r>
              <a:rPr lang="en-US" dirty="0">
                <a:latin typeface="Arial" charset="0"/>
                <a:ea typeface="Arial" charset="0"/>
                <a:cs typeface="Arial" charset="0"/>
              </a:rPr>
              <a:t>AMENDMENTS</a:t>
            </a:r>
          </a:p>
        </p:txBody>
      </p:sp>
      <p:sp>
        <p:nvSpPr>
          <p:cNvPr id="3" name="Content Placeholder 2"/>
          <p:cNvSpPr>
            <a:spLocks noGrp="1"/>
          </p:cNvSpPr>
          <p:nvPr>
            <p:ph sz="half" idx="1"/>
          </p:nvPr>
        </p:nvSpPr>
        <p:spPr>
          <a:xfrm>
            <a:off x="970853" y="995083"/>
            <a:ext cx="3420427" cy="3800195"/>
          </a:xfrm>
        </p:spPr>
        <p:txBody>
          <a:bodyPr>
            <a:noAutofit/>
          </a:bodyPr>
          <a:lstStyle/>
          <a:p>
            <a:r>
              <a:rPr lang="en-US" sz="1667" dirty="0">
                <a:latin typeface="Arial" charset="0"/>
                <a:ea typeface="Arial" charset="0"/>
                <a:cs typeface="Arial" charset="0"/>
              </a:rPr>
              <a:t>SECTION 30A</a:t>
            </a:r>
          </a:p>
          <a:p>
            <a:r>
              <a:rPr lang="en-US" sz="1600" b="1" dirty="0">
                <a:solidFill>
                  <a:schemeClr val="tx2">
                    <a:lumMod val="75000"/>
                  </a:schemeClr>
                </a:solidFill>
                <a:latin typeface="Arial" charset="0"/>
                <a:ea typeface="Arial" charset="0"/>
                <a:cs typeface="Arial" charset="0"/>
              </a:rPr>
              <a:t>The provisions of the CPC shall apply to a Police Officer not below the rank of an Inspector in relation to any investigation in respect of any offence under this ACT or any Rules made under this Act, except that the power to arrest without a warrant under the CPC in any seizable offence may not be exercised by the Police Officer.</a:t>
            </a:r>
          </a:p>
        </p:txBody>
      </p:sp>
      <p:sp>
        <p:nvSpPr>
          <p:cNvPr id="4" name="Content Placeholder 3"/>
          <p:cNvSpPr>
            <a:spLocks noGrp="1"/>
          </p:cNvSpPr>
          <p:nvPr>
            <p:ph sz="half" idx="2"/>
          </p:nvPr>
        </p:nvSpPr>
        <p:spPr>
          <a:xfrm>
            <a:off x="4519465" y="995083"/>
            <a:ext cx="3658553" cy="4240306"/>
          </a:xfrm>
        </p:spPr>
        <p:txBody>
          <a:bodyPr>
            <a:noAutofit/>
          </a:bodyPr>
          <a:lstStyle/>
          <a:p>
            <a:r>
              <a:rPr lang="en-US" sz="1667" dirty="0">
                <a:latin typeface="Arial" charset="0"/>
                <a:ea typeface="Arial" charset="0"/>
                <a:cs typeface="Arial" charset="0"/>
              </a:rPr>
              <a:t>SECTION 31A</a:t>
            </a:r>
          </a:p>
          <a:p>
            <a:r>
              <a:rPr lang="en-US" sz="1600" b="1" dirty="0">
                <a:solidFill>
                  <a:srgbClr val="C00000"/>
                </a:solidFill>
                <a:latin typeface="Arial" charset="0"/>
                <a:ea typeface="Arial" charset="0"/>
                <a:cs typeface="Arial" charset="0"/>
              </a:rPr>
              <a:t>Protection against suit and legal proceedings</a:t>
            </a:r>
          </a:p>
          <a:p>
            <a:pPr algn="just"/>
            <a:r>
              <a:rPr lang="en-US" sz="1600" b="1" dirty="0">
                <a:solidFill>
                  <a:srgbClr val="C00000"/>
                </a:solidFill>
                <a:latin typeface="Arial" charset="0"/>
                <a:ea typeface="Arial" charset="0"/>
                <a:cs typeface="Arial" charset="0"/>
              </a:rPr>
              <a:t>No action, suit, prosecution or other proceedings shall lie or be brought, instituted or maintained in any Court against the Board, any Committee appointed by the Board, any members of the Board, any members of the Committee appointed by the Board or any person or officer of the Board authorised or appointed to act or on behalf of the Board in respect of any act, neglect or default done or committed by it or him in good faith or any omission by it or him in good faith, in such capacity.</a:t>
            </a:r>
          </a:p>
        </p:txBody>
      </p:sp>
    </p:spTree>
    <p:extLst>
      <p:ext uri="{BB962C8B-B14F-4D97-AF65-F5344CB8AC3E}">
        <p14:creationId xmlns:p14="http://schemas.microsoft.com/office/powerpoint/2010/main" val="19216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additive="base">
                                        <p:cTn id="3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3A1D62-79BA-2249-BA4F-773356BB2F9E}"/>
              </a:ext>
            </a:extLst>
          </p:cNvPr>
          <p:cNvPicPr>
            <a:picLocks noChangeAspect="1"/>
          </p:cNvPicPr>
          <p:nvPr/>
        </p:nvPicPr>
        <p:blipFill rotWithShape="1">
          <a:blip r:embed="rId2">
            <a:extLst>
              <a:ext uri="{28A0092B-C50C-407E-A947-70E740481C1C}">
                <a14:useLocalDpi xmlns:a14="http://schemas.microsoft.com/office/drawing/2010/main" val="0"/>
              </a:ext>
            </a:extLst>
          </a:blip>
          <a:srcRect l="25888" r="26189"/>
          <a:stretch/>
        </p:blipFill>
        <p:spPr>
          <a:xfrm>
            <a:off x="2229728" y="8"/>
            <a:ext cx="4382087" cy="5714992"/>
          </a:xfrm>
          <a:prstGeom prst="rect">
            <a:avLst/>
          </a:prstGeom>
        </p:spPr>
      </p:pic>
    </p:spTree>
    <p:extLst>
      <p:ext uri="{BB962C8B-B14F-4D97-AF65-F5344CB8AC3E}">
        <p14:creationId xmlns:p14="http://schemas.microsoft.com/office/powerpoint/2010/main" val="1643691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LPPEH – Property Management Promo Video.mp4">
            <a:hlinkClick r:id="" action="ppaction://media"/>
            <a:extLst>
              <a:ext uri="{FF2B5EF4-FFF2-40B4-BE49-F238E27FC236}">
                <a16:creationId xmlns:a16="http://schemas.microsoft.com/office/drawing/2014/main" id="{79C49D3D-3E37-4945-B6EB-B3B54636EE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1089" y="939369"/>
            <a:ext cx="5788947" cy="4341711"/>
          </a:xfrm>
          <a:prstGeom prst="rect">
            <a:avLst/>
          </a:prstGeom>
        </p:spPr>
      </p:pic>
      <p:sp>
        <p:nvSpPr>
          <p:cNvPr id="3" name="Rectangle 2">
            <a:extLst>
              <a:ext uri="{FF2B5EF4-FFF2-40B4-BE49-F238E27FC236}">
                <a16:creationId xmlns:a16="http://schemas.microsoft.com/office/drawing/2014/main" id="{96E9259A-2380-1C43-88F9-67415A8F4161}"/>
              </a:ext>
            </a:extLst>
          </p:cNvPr>
          <p:cNvSpPr/>
          <p:nvPr/>
        </p:nvSpPr>
        <p:spPr>
          <a:xfrm>
            <a:off x="2205318" y="421341"/>
            <a:ext cx="5011271" cy="323165"/>
          </a:xfrm>
          <a:prstGeom prst="rect">
            <a:avLst/>
          </a:prstGeom>
        </p:spPr>
        <p:txBody>
          <a:bodyPr wrap="square">
            <a:spAutoFit/>
          </a:bodyPr>
          <a:lstStyle/>
          <a:p>
            <a:pPr algn="ctr"/>
            <a:r>
              <a:rPr lang="en-MY" sz="1500" dirty="0">
                <a:hlinkClick r:id="rId5"/>
              </a:rPr>
              <a:t>LPPEH – Property Management Promo Video</a:t>
            </a:r>
            <a:r>
              <a:rPr lang="en-MY" sz="1500" dirty="0"/>
              <a:t> </a:t>
            </a:r>
            <a:endParaRPr lang="en-US" sz="1500" dirty="0"/>
          </a:p>
        </p:txBody>
      </p:sp>
    </p:spTree>
    <p:extLst>
      <p:ext uri="{BB962C8B-B14F-4D97-AF65-F5344CB8AC3E}">
        <p14:creationId xmlns:p14="http://schemas.microsoft.com/office/powerpoint/2010/main" val="358863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6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Oval 3"/>
          <p:cNvSpPr/>
          <p:nvPr/>
        </p:nvSpPr>
        <p:spPr>
          <a:xfrm>
            <a:off x="3559488" y="4417673"/>
            <a:ext cx="1977760" cy="114012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Arial" panose="020B0604020202020204" pitchFamily="34" charset="0"/>
                <a:cs typeface="Arial" panose="020B0604020202020204" pitchFamily="34" charset="0"/>
              </a:rPr>
              <a:t>Placing of posters in undesirable places</a:t>
            </a:r>
            <a:endParaRPr lang="en-MY" sz="1000" b="1" dirty="0">
              <a:latin typeface="Arial" panose="020B0604020202020204" pitchFamily="34" charset="0"/>
              <a:cs typeface="Arial" panose="020B0604020202020204" pitchFamily="34" charset="0"/>
            </a:endParaRPr>
          </a:p>
        </p:txBody>
      </p:sp>
      <p:sp>
        <p:nvSpPr>
          <p:cNvPr id="5" name="Oval 4"/>
          <p:cNvSpPr/>
          <p:nvPr/>
        </p:nvSpPr>
        <p:spPr>
          <a:xfrm>
            <a:off x="971600" y="2513821"/>
            <a:ext cx="2040227" cy="1204733"/>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1000" b="1" dirty="0">
                <a:latin typeface="Arial" panose="020B0604020202020204" pitchFamily="34" charset="0"/>
                <a:cs typeface="Arial" panose="020B0604020202020204" pitchFamily="34" charset="0"/>
              </a:rPr>
              <a:t>Allowing RENs to act independently of the Firm</a:t>
            </a:r>
          </a:p>
        </p:txBody>
      </p:sp>
      <p:sp>
        <p:nvSpPr>
          <p:cNvPr id="6" name="Oval 5"/>
          <p:cNvSpPr/>
          <p:nvPr/>
        </p:nvSpPr>
        <p:spPr>
          <a:xfrm>
            <a:off x="1466670" y="1237320"/>
            <a:ext cx="1845191" cy="114012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1000" b="1" dirty="0">
                <a:latin typeface="Arial" panose="020B0604020202020204" pitchFamily="34" charset="0"/>
                <a:cs typeface="Arial" panose="020B0604020202020204" pitchFamily="34" charset="0"/>
              </a:rPr>
              <a:t>Social Media Abuse</a:t>
            </a:r>
          </a:p>
          <a:p>
            <a:pPr algn="ctr"/>
            <a:r>
              <a:rPr lang="en-MY" sz="1000" b="1" dirty="0">
                <a:latin typeface="Arial" panose="020B0604020202020204" pitchFamily="34" charset="0"/>
                <a:cs typeface="Arial" panose="020B0604020202020204" pitchFamily="34" charset="0"/>
              </a:rPr>
              <a:t>(Leasing REN Tags)</a:t>
            </a:r>
          </a:p>
        </p:txBody>
      </p:sp>
      <p:sp>
        <p:nvSpPr>
          <p:cNvPr id="7" name="Oval 6"/>
          <p:cNvSpPr/>
          <p:nvPr/>
        </p:nvSpPr>
        <p:spPr>
          <a:xfrm>
            <a:off x="5532107" y="3757600"/>
            <a:ext cx="2232844" cy="114012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Arial" panose="020B0604020202020204" pitchFamily="34" charset="0"/>
                <a:cs typeface="Arial" panose="020B0604020202020204" pitchFamily="34" charset="0"/>
              </a:rPr>
              <a:t>Having more RENs than stipulated</a:t>
            </a:r>
          </a:p>
          <a:p>
            <a:pPr algn="ctr"/>
            <a:r>
              <a:rPr lang="en-US" sz="1000" b="1" dirty="0">
                <a:latin typeface="Arial" panose="020B0604020202020204" pitchFamily="34" charset="0"/>
                <a:cs typeface="Arial" panose="020B0604020202020204" pitchFamily="34" charset="0"/>
              </a:rPr>
              <a:t>(Probationary RENs)</a:t>
            </a:r>
            <a:endParaRPr lang="en-MY" sz="1000" b="1" dirty="0">
              <a:latin typeface="Arial" panose="020B0604020202020204" pitchFamily="34" charset="0"/>
              <a:cs typeface="Arial" panose="020B0604020202020204" pitchFamily="34" charset="0"/>
            </a:endParaRPr>
          </a:p>
        </p:txBody>
      </p:sp>
      <p:sp>
        <p:nvSpPr>
          <p:cNvPr id="8" name="Oval 7"/>
          <p:cNvSpPr/>
          <p:nvPr/>
        </p:nvSpPr>
        <p:spPr>
          <a:xfrm>
            <a:off x="3227790" y="577247"/>
            <a:ext cx="2309459" cy="96010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Arial" panose="020B0604020202020204" pitchFamily="34" charset="0"/>
                <a:cs typeface="Arial" panose="020B0604020202020204" pitchFamily="34" charset="0"/>
              </a:rPr>
              <a:t>Non refund of Earnest deposits upon conditions not being met</a:t>
            </a:r>
            <a:endParaRPr lang="en-MY" sz="1000" b="1" dirty="0">
              <a:latin typeface="Arial" panose="020B0604020202020204" pitchFamily="34" charset="0"/>
              <a:cs typeface="Arial" panose="020B0604020202020204" pitchFamily="34" charset="0"/>
            </a:endParaRPr>
          </a:p>
        </p:txBody>
      </p:sp>
      <p:sp>
        <p:nvSpPr>
          <p:cNvPr id="9" name="Oval 8"/>
          <p:cNvSpPr/>
          <p:nvPr/>
        </p:nvSpPr>
        <p:spPr>
          <a:xfrm>
            <a:off x="5952153" y="2497460"/>
            <a:ext cx="2040227" cy="114012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Arial" panose="020B0604020202020204" pitchFamily="34" charset="0"/>
                <a:cs typeface="Arial" panose="020B0604020202020204" pitchFamily="34" charset="0"/>
              </a:rPr>
              <a:t>Abuse of the Malaysian Estate Agency Standards</a:t>
            </a:r>
          </a:p>
          <a:p>
            <a:pPr algn="ctr"/>
            <a:r>
              <a:rPr lang="en-US" sz="1000" b="1" dirty="0">
                <a:latin typeface="Arial" panose="020B0604020202020204" pitchFamily="34" charset="0"/>
                <a:cs typeface="Arial" panose="020B0604020202020204" pitchFamily="34" charset="0"/>
              </a:rPr>
              <a:t>(Practice) </a:t>
            </a:r>
            <a:endParaRPr lang="en-MY" sz="1000" b="1" dirty="0">
              <a:latin typeface="Arial" panose="020B0604020202020204" pitchFamily="34" charset="0"/>
              <a:cs typeface="Arial" panose="020B0604020202020204" pitchFamily="34" charset="0"/>
            </a:endParaRPr>
          </a:p>
        </p:txBody>
      </p:sp>
      <p:sp>
        <p:nvSpPr>
          <p:cNvPr id="10" name="Oval 9"/>
          <p:cNvSpPr/>
          <p:nvPr/>
        </p:nvSpPr>
        <p:spPr>
          <a:xfrm>
            <a:off x="1451654" y="3817607"/>
            <a:ext cx="1936988" cy="114012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Arial" panose="020B0604020202020204" pitchFamily="34" charset="0"/>
                <a:cs typeface="Arial" panose="020B0604020202020204" pitchFamily="34" charset="0"/>
              </a:rPr>
              <a:t>Leasing of authority to practice</a:t>
            </a:r>
            <a:endParaRPr lang="en-MY" sz="1000" b="1" dirty="0">
              <a:latin typeface="Arial" panose="020B0604020202020204" pitchFamily="34" charset="0"/>
              <a:cs typeface="Arial" panose="020B0604020202020204" pitchFamily="34" charset="0"/>
            </a:endParaRPr>
          </a:p>
        </p:txBody>
      </p:sp>
      <p:sp>
        <p:nvSpPr>
          <p:cNvPr id="12" name="Oval 11"/>
          <p:cNvSpPr/>
          <p:nvPr/>
        </p:nvSpPr>
        <p:spPr>
          <a:xfrm>
            <a:off x="5652121" y="1177313"/>
            <a:ext cx="2022709" cy="114012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Arial" panose="020B0604020202020204" pitchFamily="34" charset="0"/>
                <a:cs typeface="Arial" panose="020B0604020202020204" pitchFamily="34" charset="0"/>
              </a:rPr>
              <a:t>Flyers not conforming to Board Rules</a:t>
            </a:r>
            <a:endParaRPr lang="en-MY" sz="1000" b="1" dirty="0">
              <a:latin typeface="Arial" panose="020B0604020202020204" pitchFamily="34" charset="0"/>
              <a:cs typeface="Arial" panose="020B0604020202020204" pitchFamily="34" charset="0"/>
            </a:endParaRPr>
          </a:p>
        </p:txBody>
      </p:sp>
      <p:sp>
        <p:nvSpPr>
          <p:cNvPr id="13" name="Flowchart: Connector 12"/>
          <p:cNvSpPr/>
          <p:nvPr/>
        </p:nvSpPr>
        <p:spPr>
          <a:xfrm>
            <a:off x="3491880" y="2158380"/>
            <a:ext cx="1800200" cy="1560173"/>
          </a:xfrm>
          <a:prstGeom prst="flowChartConnector">
            <a:avLst/>
          </a:pr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b="1" dirty="0">
                <a:latin typeface="Arial" panose="020B0604020202020204" pitchFamily="34" charset="0"/>
                <a:cs typeface="Arial" panose="020B0604020202020204" pitchFamily="34" charset="0"/>
              </a:rPr>
              <a:t>Common Complaints</a:t>
            </a:r>
            <a:endParaRPr lang="en-MY" sz="1333" b="1" dirty="0">
              <a:latin typeface="Arial" panose="020B0604020202020204" pitchFamily="34" charset="0"/>
              <a:cs typeface="Arial" panose="020B0604020202020204" pitchFamily="34" charset="0"/>
            </a:endParaRPr>
          </a:p>
        </p:txBody>
      </p:sp>
      <p:cxnSp>
        <p:nvCxnSpPr>
          <p:cNvPr id="15" name="Straight Arrow Connector 14"/>
          <p:cNvCxnSpPr/>
          <p:nvPr/>
        </p:nvCxnSpPr>
        <p:spPr>
          <a:xfrm flipH="1" flipV="1">
            <a:off x="4391981" y="1597360"/>
            <a:ext cx="30749" cy="47101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251854" y="3654025"/>
            <a:ext cx="397351" cy="34360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3251854" y="2017407"/>
            <a:ext cx="450799" cy="27461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435798" y="2977513"/>
            <a:ext cx="485606"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232074" y="2068370"/>
            <a:ext cx="407449" cy="30907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451987" y="3817607"/>
            <a:ext cx="23991" cy="570063"/>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232074" y="3679702"/>
            <a:ext cx="363208" cy="32428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3011827" y="2917507"/>
            <a:ext cx="431926"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Slide Number Placeholder 45"/>
          <p:cNvSpPr>
            <a:spLocks noGrp="1"/>
          </p:cNvSpPr>
          <p:nvPr>
            <p:ph type="sldNum" sz="quarter" idx="12"/>
          </p:nvPr>
        </p:nvSpPr>
        <p:spPr/>
        <p:txBody>
          <a:bodyPr/>
          <a:lstStyle/>
          <a:p>
            <a:fld id="{41C0D5AE-C29B-4817-BF9B-04D4438F6272}" type="slidenum">
              <a:rPr lang="en-MY" smtClean="0"/>
              <a:t>14</a:t>
            </a:fld>
            <a:endParaRPr lang="en-MY" dirty="0"/>
          </a:p>
        </p:txBody>
      </p:sp>
    </p:spTree>
    <p:extLst>
      <p:ext uri="{BB962C8B-B14F-4D97-AF65-F5344CB8AC3E}">
        <p14:creationId xmlns:p14="http://schemas.microsoft.com/office/powerpoint/2010/main" val="361970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27983523"/>
              </p:ext>
            </p:extLst>
          </p:nvPr>
        </p:nvGraphicFramePr>
        <p:xfrm>
          <a:off x="1974453" y="1295136"/>
          <a:ext cx="5195094" cy="2693459"/>
        </p:xfrm>
        <a:graphic>
          <a:graphicData uri="http://schemas.openxmlformats.org/drawingml/2006/table">
            <a:tbl>
              <a:tblPr firstRow="1" bandRow="1">
                <a:tableStyleId>{5C22544A-7EE6-4342-B048-85BDC9FD1C3A}</a:tableStyleId>
              </a:tblPr>
              <a:tblGrid>
                <a:gridCol w="1399789">
                  <a:extLst>
                    <a:ext uri="{9D8B030D-6E8A-4147-A177-3AD203B41FA5}">
                      <a16:colId xmlns:a16="http://schemas.microsoft.com/office/drawing/2014/main" val="20000"/>
                    </a:ext>
                  </a:extLst>
                </a:gridCol>
                <a:gridCol w="1284343">
                  <a:extLst>
                    <a:ext uri="{9D8B030D-6E8A-4147-A177-3AD203B41FA5}">
                      <a16:colId xmlns:a16="http://schemas.microsoft.com/office/drawing/2014/main" val="20001"/>
                    </a:ext>
                  </a:extLst>
                </a:gridCol>
                <a:gridCol w="1457513">
                  <a:extLst>
                    <a:ext uri="{9D8B030D-6E8A-4147-A177-3AD203B41FA5}">
                      <a16:colId xmlns:a16="http://schemas.microsoft.com/office/drawing/2014/main" val="20002"/>
                    </a:ext>
                  </a:extLst>
                </a:gridCol>
                <a:gridCol w="1053449">
                  <a:extLst>
                    <a:ext uri="{9D8B030D-6E8A-4147-A177-3AD203B41FA5}">
                      <a16:colId xmlns:a16="http://schemas.microsoft.com/office/drawing/2014/main" val="20003"/>
                    </a:ext>
                  </a:extLst>
                </a:gridCol>
              </a:tblGrid>
              <a:tr h="1056927">
                <a:tc>
                  <a:txBody>
                    <a:bodyPr/>
                    <a:lstStyle/>
                    <a:p>
                      <a:pPr algn="ctr"/>
                      <a:r>
                        <a:rPr lang="en-US" sz="2300" dirty="0">
                          <a:latin typeface="Arial" charset="0"/>
                          <a:ea typeface="Arial" charset="0"/>
                          <a:cs typeface="Arial" charset="0"/>
                        </a:rPr>
                        <a:t>Subject</a:t>
                      </a:r>
                    </a:p>
                  </a:txBody>
                  <a:tcPr marL="76200" marR="76200" marT="38100" marB="38100" anchor="ctr"/>
                </a:tc>
                <a:tc>
                  <a:txBody>
                    <a:bodyPr/>
                    <a:lstStyle/>
                    <a:p>
                      <a:pPr algn="ctr"/>
                      <a:r>
                        <a:rPr lang="en-US" sz="2300" dirty="0">
                          <a:latin typeface="Arial" charset="0"/>
                          <a:ea typeface="Arial" charset="0"/>
                          <a:cs typeface="Arial" charset="0"/>
                        </a:rPr>
                        <a:t>Valuers</a:t>
                      </a:r>
                    </a:p>
                  </a:txBody>
                  <a:tcPr marL="76200" marR="76200" marT="38100" marB="38100" anchor="ctr"/>
                </a:tc>
                <a:tc>
                  <a:txBody>
                    <a:bodyPr/>
                    <a:lstStyle/>
                    <a:p>
                      <a:pPr algn="ctr"/>
                      <a:r>
                        <a:rPr lang="en-US" sz="2300" dirty="0">
                          <a:latin typeface="Arial" charset="0"/>
                          <a:ea typeface="Arial" charset="0"/>
                          <a:cs typeface="Arial" charset="0"/>
                        </a:rPr>
                        <a:t>Estate Agents</a:t>
                      </a:r>
                    </a:p>
                  </a:txBody>
                  <a:tcPr marL="76200" marR="76200" marT="38100" marB="38100" anchor="ctr"/>
                </a:tc>
                <a:tc>
                  <a:txBody>
                    <a:bodyPr/>
                    <a:lstStyle/>
                    <a:p>
                      <a:pPr algn="ctr"/>
                      <a:r>
                        <a:rPr lang="en-US" sz="2300" dirty="0">
                          <a:latin typeface="Arial" charset="0"/>
                          <a:ea typeface="Arial" charset="0"/>
                          <a:cs typeface="Arial" charset="0"/>
                        </a:rPr>
                        <a:t>Total</a:t>
                      </a:r>
                    </a:p>
                  </a:txBody>
                  <a:tcPr marL="76200" marR="76200" marT="38100" marB="38100" anchor="ctr"/>
                </a:tc>
                <a:extLst>
                  <a:ext uri="{0D108BD9-81ED-4DB2-BD59-A6C34878D82A}">
                    <a16:rowId xmlns:a16="http://schemas.microsoft.com/office/drawing/2014/main" val="10000"/>
                  </a:ext>
                </a:extLst>
              </a:tr>
              <a:tr h="1056927">
                <a:tc>
                  <a:txBody>
                    <a:bodyPr/>
                    <a:lstStyle/>
                    <a:p>
                      <a:pPr algn="ctr"/>
                      <a:r>
                        <a:rPr lang="en-US" sz="2300" dirty="0">
                          <a:latin typeface="Arial" charset="0"/>
                          <a:ea typeface="Arial" charset="0"/>
                          <a:cs typeface="Arial" charset="0"/>
                        </a:rPr>
                        <a:t>Action</a:t>
                      </a:r>
                      <a:r>
                        <a:rPr lang="en-US" sz="2300" baseline="0" dirty="0">
                          <a:latin typeface="Arial" charset="0"/>
                          <a:ea typeface="Arial" charset="0"/>
                          <a:cs typeface="Arial" charset="0"/>
                        </a:rPr>
                        <a:t> taken</a:t>
                      </a:r>
                      <a:endParaRPr lang="en-US" sz="2300" dirty="0">
                        <a:latin typeface="Arial" charset="0"/>
                        <a:ea typeface="Arial" charset="0"/>
                        <a:cs typeface="Arial" charset="0"/>
                      </a:endParaRPr>
                    </a:p>
                  </a:txBody>
                  <a:tcPr marL="76200" marR="76200" marT="38100" marB="38100" anchor="ctr"/>
                </a:tc>
                <a:tc>
                  <a:txBody>
                    <a:bodyPr/>
                    <a:lstStyle/>
                    <a:p>
                      <a:pPr algn="ctr"/>
                      <a:r>
                        <a:rPr lang="en-US" sz="2300" dirty="0">
                          <a:latin typeface="Arial" charset="0"/>
                          <a:ea typeface="Arial" charset="0"/>
                          <a:cs typeface="Arial" charset="0"/>
                        </a:rPr>
                        <a:t>15</a:t>
                      </a:r>
                    </a:p>
                  </a:txBody>
                  <a:tcPr marL="76200" marR="76200" marT="38100" marB="38100" anchor="ctr"/>
                </a:tc>
                <a:tc>
                  <a:txBody>
                    <a:bodyPr/>
                    <a:lstStyle/>
                    <a:p>
                      <a:pPr algn="ctr"/>
                      <a:r>
                        <a:rPr lang="en-US" sz="2300" dirty="0">
                          <a:latin typeface="Arial" charset="0"/>
                          <a:ea typeface="Arial" charset="0"/>
                          <a:cs typeface="Arial" charset="0"/>
                        </a:rPr>
                        <a:t>186</a:t>
                      </a:r>
                    </a:p>
                  </a:txBody>
                  <a:tcPr marL="76200" marR="76200" marT="38100" marB="38100" anchor="ctr"/>
                </a:tc>
                <a:tc>
                  <a:txBody>
                    <a:bodyPr/>
                    <a:lstStyle/>
                    <a:p>
                      <a:pPr algn="ctr"/>
                      <a:r>
                        <a:rPr lang="en-US" sz="2300" dirty="0">
                          <a:latin typeface="Arial" charset="0"/>
                          <a:ea typeface="Arial" charset="0"/>
                          <a:cs typeface="Arial" charset="0"/>
                        </a:rPr>
                        <a:t>201</a:t>
                      </a:r>
                    </a:p>
                  </a:txBody>
                  <a:tcPr marL="76200" marR="76200" marT="38100" marB="38100" anchor="ctr"/>
                </a:tc>
                <a:extLst>
                  <a:ext uri="{0D108BD9-81ED-4DB2-BD59-A6C34878D82A}">
                    <a16:rowId xmlns:a16="http://schemas.microsoft.com/office/drawing/2014/main" val="10001"/>
                  </a:ext>
                </a:extLst>
              </a:tr>
              <a:tr h="579605">
                <a:tc>
                  <a:txBody>
                    <a:bodyPr/>
                    <a:lstStyle/>
                    <a:p>
                      <a:pPr algn="ctr"/>
                      <a:r>
                        <a:rPr lang="en-US" sz="2300" dirty="0">
                          <a:latin typeface="Arial" charset="0"/>
                          <a:ea typeface="Arial" charset="0"/>
                          <a:cs typeface="Arial" charset="0"/>
                        </a:rPr>
                        <a:t>Rejected</a:t>
                      </a:r>
                    </a:p>
                  </a:txBody>
                  <a:tcPr marL="76200" marR="76200" marT="38100" marB="38100" anchor="ctr"/>
                </a:tc>
                <a:tc>
                  <a:txBody>
                    <a:bodyPr/>
                    <a:lstStyle/>
                    <a:p>
                      <a:pPr algn="ctr"/>
                      <a:r>
                        <a:rPr lang="en-US" sz="2300" dirty="0">
                          <a:latin typeface="Arial" charset="0"/>
                          <a:ea typeface="Arial" charset="0"/>
                          <a:cs typeface="Arial" charset="0"/>
                        </a:rPr>
                        <a:t>0</a:t>
                      </a:r>
                    </a:p>
                  </a:txBody>
                  <a:tcPr marL="76200" marR="76200" marT="38100" marB="38100" anchor="ctr"/>
                </a:tc>
                <a:tc>
                  <a:txBody>
                    <a:bodyPr/>
                    <a:lstStyle/>
                    <a:p>
                      <a:pPr algn="ctr"/>
                      <a:r>
                        <a:rPr lang="en-US" sz="2300" dirty="0">
                          <a:latin typeface="Arial" charset="0"/>
                          <a:ea typeface="Arial" charset="0"/>
                          <a:cs typeface="Arial" charset="0"/>
                        </a:rPr>
                        <a:t>0</a:t>
                      </a:r>
                    </a:p>
                  </a:txBody>
                  <a:tcPr marL="76200" marR="76200" marT="38100" marB="38100" anchor="ctr"/>
                </a:tc>
                <a:tc>
                  <a:txBody>
                    <a:bodyPr/>
                    <a:lstStyle/>
                    <a:p>
                      <a:pPr algn="ctr"/>
                      <a:r>
                        <a:rPr lang="en-US" sz="2300" dirty="0">
                          <a:latin typeface="Arial" charset="0"/>
                          <a:ea typeface="Arial" charset="0"/>
                          <a:cs typeface="Arial" charset="0"/>
                        </a:rPr>
                        <a:t>0</a:t>
                      </a:r>
                    </a:p>
                  </a:txBody>
                  <a:tcPr marL="76200" marR="76200" marT="38100" marB="38100" anchor="ctr"/>
                </a:tc>
                <a:extLst>
                  <a:ext uri="{0D108BD9-81ED-4DB2-BD59-A6C34878D82A}">
                    <a16:rowId xmlns:a16="http://schemas.microsoft.com/office/drawing/2014/main" val="10002"/>
                  </a:ext>
                </a:extLst>
              </a:tr>
            </a:tbl>
          </a:graphicData>
        </a:graphic>
      </p:graphicFrame>
      <p:sp>
        <p:nvSpPr>
          <p:cNvPr id="4" name="Rectangle 3"/>
          <p:cNvSpPr/>
          <p:nvPr/>
        </p:nvSpPr>
        <p:spPr>
          <a:xfrm>
            <a:off x="2032000" y="791556"/>
            <a:ext cx="2081019" cy="323165"/>
          </a:xfrm>
          <a:prstGeom prst="rect">
            <a:avLst/>
          </a:prstGeom>
        </p:spPr>
        <p:txBody>
          <a:bodyPr wrap="none">
            <a:spAutoFit/>
          </a:bodyPr>
          <a:lstStyle/>
          <a:p>
            <a:r>
              <a:rPr lang="en-US" sz="1500" dirty="0"/>
              <a:t>Cases dealt with in 2016</a:t>
            </a:r>
          </a:p>
        </p:txBody>
      </p:sp>
    </p:spTree>
    <p:extLst>
      <p:ext uri="{BB962C8B-B14F-4D97-AF65-F5344CB8AC3E}">
        <p14:creationId xmlns:p14="http://schemas.microsoft.com/office/powerpoint/2010/main" val="131393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50472824"/>
              </p:ext>
            </p:extLst>
          </p:nvPr>
        </p:nvGraphicFramePr>
        <p:xfrm>
          <a:off x="1612194" y="1449917"/>
          <a:ext cx="5919611" cy="3550920"/>
        </p:xfrm>
        <a:graphic>
          <a:graphicData uri="http://schemas.openxmlformats.org/drawingml/2006/table">
            <a:tbl>
              <a:tblPr firstRow="1" bandRow="1">
                <a:tableStyleId>{5C22544A-7EE6-4342-B048-85BDC9FD1C3A}</a:tableStyleId>
              </a:tblPr>
              <a:tblGrid>
                <a:gridCol w="2757583">
                  <a:extLst>
                    <a:ext uri="{9D8B030D-6E8A-4147-A177-3AD203B41FA5}">
                      <a16:colId xmlns:a16="http://schemas.microsoft.com/office/drawing/2014/main" val="20000"/>
                    </a:ext>
                  </a:extLst>
                </a:gridCol>
                <a:gridCol w="1500125">
                  <a:extLst>
                    <a:ext uri="{9D8B030D-6E8A-4147-A177-3AD203B41FA5}">
                      <a16:colId xmlns:a16="http://schemas.microsoft.com/office/drawing/2014/main" val="20001"/>
                    </a:ext>
                  </a:extLst>
                </a:gridCol>
                <a:gridCol w="1661903">
                  <a:extLst>
                    <a:ext uri="{9D8B030D-6E8A-4147-A177-3AD203B41FA5}">
                      <a16:colId xmlns:a16="http://schemas.microsoft.com/office/drawing/2014/main" val="20002"/>
                    </a:ext>
                  </a:extLst>
                </a:gridCol>
              </a:tblGrid>
              <a:tr h="736600">
                <a:tc>
                  <a:txBody>
                    <a:bodyPr/>
                    <a:lstStyle/>
                    <a:p>
                      <a:pPr algn="ctr"/>
                      <a:r>
                        <a:rPr lang="en-US" sz="2200" dirty="0">
                          <a:latin typeface="Arial" charset="0"/>
                          <a:ea typeface="Arial" charset="0"/>
                          <a:cs typeface="Arial" charset="0"/>
                        </a:rPr>
                        <a:t>DB</a:t>
                      </a:r>
                    </a:p>
                  </a:txBody>
                  <a:tcPr marL="76200" marR="76200" marT="38100" marB="38100" anchor="ctr"/>
                </a:tc>
                <a:tc>
                  <a:txBody>
                    <a:bodyPr/>
                    <a:lstStyle/>
                    <a:p>
                      <a:pPr algn="ctr"/>
                      <a:r>
                        <a:rPr lang="en-US" sz="2200" dirty="0">
                          <a:latin typeface="Arial" charset="0"/>
                          <a:ea typeface="Arial" charset="0"/>
                          <a:cs typeface="Arial" charset="0"/>
                        </a:rPr>
                        <a:t>No. of Cases</a:t>
                      </a:r>
                    </a:p>
                  </a:txBody>
                  <a:tcPr marL="76200" marR="76200" marT="38100" marB="38100" anchor="ctr"/>
                </a:tc>
                <a:tc>
                  <a:txBody>
                    <a:bodyPr/>
                    <a:lstStyle/>
                    <a:p>
                      <a:pPr algn="ctr"/>
                      <a:r>
                        <a:rPr lang="en-US" sz="2200" dirty="0">
                          <a:latin typeface="Arial" charset="0"/>
                          <a:ea typeface="Arial" charset="0"/>
                          <a:cs typeface="Arial" charset="0"/>
                        </a:rPr>
                        <a:t>Appeal</a:t>
                      </a:r>
                    </a:p>
                  </a:txBody>
                  <a:tcPr marL="76200" marR="76200" marT="38100" marB="38100" anchor="ctr"/>
                </a:tc>
                <a:extLst>
                  <a:ext uri="{0D108BD9-81ED-4DB2-BD59-A6C34878D82A}">
                    <a16:rowId xmlns:a16="http://schemas.microsoft.com/office/drawing/2014/main" val="10000"/>
                  </a:ext>
                </a:extLst>
              </a:tr>
              <a:tr h="406400">
                <a:tc>
                  <a:txBody>
                    <a:bodyPr/>
                    <a:lstStyle/>
                    <a:p>
                      <a:pPr algn="l"/>
                      <a:r>
                        <a:rPr lang="en-US" sz="2200" dirty="0">
                          <a:latin typeface="Arial" charset="0"/>
                          <a:ea typeface="Arial" charset="0"/>
                          <a:cs typeface="Arial" charset="0"/>
                        </a:rPr>
                        <a:t>Termination</a:t>
                      </a:r>
                    </a:p>
                  </a:txBody>
                  <a:tcPr marL="76200" marR="76200" marT="38100" marB="38100" anchor="ctr"/>
                </a:tc>
                <a:tc>
                  <a:txBody>
                    <a:bodyPr/>
                    <a:lstStyle/>
                    <a:p>
                      <a:pPr algn="ctr"/>
                      <a:r>
                        <a:rPr lang="en-US" sz="2200" dirty="0">
                          <a:latin typeface="Arial" charset="0"/>
                          <a:ea typeface="Arial" charset="0"/>
                          <a:cs typeface="Arial" charset="0"/>
                        </a:rPr>
                        <a:t>0</a:t>
                      </a:r>
                    </a:p>
                  </a:txBody>
                  <a:tcPr marL="76200" marR="76200" marT="38100" marB="38100" anchor="ctr"/>
                </a:tc>
                <a:tc>
                  <a:txBody>
                    <a:bodyPr/>
                    <a:lstStyle/>
                    <a:p>
                      <a:pPr algn="ctr"/>
                      <a:r>
                        <a:rPr lang="en-US" sz="2200" dirty="0">
                          <a:latin typeface="Arial" charset="0"/>
                          <a:ea typeface="Arial" charset="0"/>
                          <a:cs typeface="Arial" charset="0"/>
                        </a:rPr>
                        <a:t>0</a:t>
                      </a:r>
                    </a:p>
                  </a:txBody>
                  <a:tcPr marL="76200" marR="76200" marT="38100" marB="38100" anchor="ctr"/>
                </a:tc>
                <a:extLst>
                  <a:ext uri="{0D108BD9-81ED-4DB2-BD59-A6C34878D82A}">
                    <a16:rowId xmlns:a16="http://schemas.microsoft.com/office/drawing/2014/main" val="10001"/>
                  </a:ext>
                </a:extLst>
              </a:tr>
              <a:tr h="406400">
                <a:tc>
                  <a:txBody>
                    <a:bodyPr/>
                    <a:lstStyle/>
                    <a:p>
                      <a:pPr algn="l"/>
                      <a:r>
                        <a:rPr lang="en-US" sz="2200" dirty="0">
                          <a:latin typeface="Arial" charset="0"/>
                          <a:ea typeface="Arial" charset="0"/>
                          <a:cs typeface="Arial" charset="0"/>
                        </a:rPr>
                        <a:t>Suspension</a:t>
                      </a:r>
                    </a:p>
                  </a:txBody>
                  <a:tcPr marL="76200" marR="76200" marT="38100" marB="38100" anchor="ctr"/>
                </a:tc>
                <a:tc>
                  <a:txBody>
                    <a:bodyPr/>
                    <a:lstStyle/>
                    <a:p>
                      <a:pPr algn="ctr"/>
                      <a:r>
                        <a:rPr lang="en-US" sz="2200" dirty="0">
                          <a:latin typeface="Arial" charset="0"/>
                          <a:ea typeface="Arial" charset="0"/>
                          <a:cs typeface="Arial" charset="0"/>
                        </a:rPr>
                        <a:t>0</a:t>
                      </a:r>
                    </a:p>
                  </a:txBody>
                  <a:tcPr marL="76200" marR="76200" marT="38100" marB="38100" anchor="ctr"/>
                </a:tc>
                <a:tc>
                  <a:txBody>
                    <a:bodyPr/>
                    <a:lstStyle/>
                    <a:p>
                      <a:pPr algn="ctr"/>
                      <a:r>
                        <a:rPr lang="en-US" sz="2200" dirty="0">
                          <a:latin typeface="Arial" charset="0"/>
                          <a:ea typeface="Arial" charset="0"/>
                          <a:cs typeface="Arial" charset="0"/>
                        </a:rPr>
                        <a:t>0</a:t>
                      </a:r>
                    </a:p>
                  </a:txBody>
                  <a:tcPr marL="76200" marR="76200" marT="38100" marB="38100" anchor="ctr"/>
                </a:tc>
                <a:extLst>
                  <a:ext uri="{0D108BD9-81ED-4DB2-BD59-A6C34878D82A}">
                    <a16:rowId xmlns:a16="http://schemas.microsoft.com/office/drawing/2014/main" val="10002"/>
                  </a:ext>
                </a:extLst>
              </a:tr>
              <a:tr h="406400">
                <a:tc>
                  <a:txBody>
                    <a:bodyPr/>
                    <a:lstStyle/>
                    <a:p>
                      <a:pPr algn="l"/>
                      <a:r>
                        <a:rPr lang="en-US" sz="2200" dirty="0">
                          <a:latin typeface="Arial" charset="0"/>
                          <a:ea typeface="Arial" charset="0"/>
                          <a:cs typeface="Arial" charset="0"/>
                        </a:rPr>
                        <a:t>Admonishment</a:t>
                      </a:r>
                    </a:p>
                  </a:txBody>
                  <a:tcPr marL="76200" marR="76200" marT="38100" marB="38100" anchor="ctr"/>
                </a:tc>
                <a:tc>
                  <a:txBody>
                    <a:bodyPr/>
                    <a:lstStyle/>
                    <a:p>
                      <a:pPr algn="ctr"/>
                      <a:r>
                        <a:rPr lang="en-US" sz="2200" dirty="0">
                          <a:latin typeface="Arial" charset="0"/>
                          <a:ea typeface="Arial" charset="0"/>
                          <a:cs typeface="Arial" charset="0"/>
                        </a:rPr>
                        <a:t>2</a:t>
                      </a:r>
                    </a:p>
                  </a:txBody>
                  <a:tcPr marL="76200" marR="76200" marT="38100" marB="38100" anchor="ctr"/>
                </a:tc>
                <a:tc>
                  <a:txBody>
                    <a:bodyPr/>
                    <a:lstStyle/>
                    <a:p>
                      <a:pPr algn="ctr"/>
                      <a:r>
                        <a:rPr lang="en-US" sz="2200" dirty="0">
                          <a:latin typeface="Arial" charset="0"/>
                          <a:ea typeface="Arial" charset="0"/>
                          <a:cs typeface="Arial" charset="0"/>
                        </a:rPr>
                        <a:t>0</a:t>
                      </a:r>
                    </a:p>
                  </a:txBody>
                  <a:tcPr marL="76200" marR="76200" marT="38100" marB="38100" anchor="ctr"/>
                </a:tc>
                <a:extLst>
                  <a:ext uri="{0D108BD9-81ED-4DB2-BD59-A6C34878D82A}">
                    <a16:rowId xmlns:a16="http://schemas.microsoft.com/office/drawing/2014/main" val="10003"/>
                  </a:ext>
                </a:extLst>
              </a:tr>
              <a:tr h="406400">
                <a:tc>
                  <a:txBody>
                    <a:bodyPr/>
                    <a:lstStyle/>
                    <a:p>
                      <a:pPr algn="l"/>
                      <a:r>
                        <a:rPr lang="en-US" sz="2200" dirty="0">
                          <a:latin typeface="Arial" charset="0"/>
                          <a:ea typeface="Arial" charset="0"/>
                          <a:cs typeface="Arial" charset="0"/>
                        </a:rPr>
                        <a:t>Fined less than 10K</a:t>
                      </a:r>
                    </a:p>
                  </a:txBody>
                  <a:tcPr marL="76200" marR="76200" marT="38100" marB="38100" anchor="ctr"/>
                </a:tc>
                <a:tc>
                  <a:txBody>
                    <a:bodyPr/>
                    <a:lstStyle/>
                    <a:p>
                      <a:pPr algn="ctr"/>
                      <a:r>
                        <a:rPr lang="en-US" sz="2200" dirty="0">
                          <a:latin typeface="Arial" charset="0"/>
                          <a:ea typeface="Arial" charset="0"/>
                          <a:cs typeface="Arial" charset="0"/>
                        </a:rPr>
                        <a:t>106</a:t>
                      </a:r>
                    </a:p>
                  </a:txBody>
                  <a:tcPr marL="76200" marR="76200" marT="38100" marB="38100" anchor="ctr"/>
                </a:tc>
                <a:tc>
                  <a:txBody>
                    <a:bodyPr/>
                    <a:lstStyle/>
                    <a:p>
                      <a:pPr algn="ctr"/>
                      <a:r>
                        <a:rPr lang="en-US" sz="2200" dirty="0">
                          <a:latin typeface="Arial" charset="0"/>
                          <a:ea typeface="Arial" charset="0"/>
                          <a:cs typeface="Arial" charset="0"/>
                        </a:rPr>
                        <a:t>4</a:t>
                      </a:r>
                    </a:p>
                  </a:txBody>
                  <a:tcPr marL="76200" marR="76200" marT="38100" marB="38100" anchor="ctr"/>
                </a:tc>
                <a:extLst>
                  <a:ext uri="{0D108BD9-81ED-4DB2-BD59-A6C34878D82A}">
                    <a16:rowId xmlns:a16="http://schemas.microsoft.com/office/drawing/2014/main" val="10004"/>
                  </a:ext>
                </a:extLst>
              </a:tr>
              <a:tr h="406400">
                <a:tc>
                  <a:txBody>
                    <a:bodyPr/>
                    <a:lstStyle/>
                    <a:p>
                      <a:pPr algn="l"/>
                      <a:r>
                        <a:rPr lang="en-US" sz="2200" dirty="0">
                          <a:latin typeface="Arial" charset="0"/>
                          <a:ea typeface="Arial" charset="0"/>
                          <a:cs typeface="Arial" charset="0"/>
                        </a:rPr>
                        <a:t>Fined more than 20K</a:t>
                      </a:r>
                    </a:p>
                  </a:txBody>
                  <a:tcPr marL="76200" marR="76200" marT="38100" marB="38100" anchor="ctr"/>
                </a:tc>
                <a:tc>
                  <a:txBody>
                    <a:bodyPr/>
                    <a:lstStyle/>
                    <a:p>
                      <a:pPr algn="ctr"/>
                      <a:r>
                        <a:rPr lang="en-US" sz="2200" dirty="0">
                          <a:latin typeface="Arial" charset="0"/>
                          <a:ea typeface="Arial" charset="0"/>
                          <a:cs typeface="Arial" charset="0"/>
                        </a:rPr>
                        <a:t>0</a:t>
                      </a:r>
                    </a:p>
                  </a:txBody>
                  <a:tcPr marL="76200" marR="76200" marT="38100" marB="38100" anchor="ctr"/>
                </a:tc>
                <a:tc>
                  <a:txBody>
                    <a:bodyPr/>
                    <a:lstStyle/>
                    <a:p>
                      <a:pPr algn="ctr"/>
                      <a:r>
                        <a:rPr lang="en-US" sz="2200" dirty="0">
                          <a:latin typeface="Arial" charset="0"/>
                          <a:ea typeface="Arial" charset="0"/>
                          <a:cs typeface="Arial" charset="0"/>
                        </a:rPr>
                        <a:t>0</a:t>
                      </a:r>
                    </a:p>
                  </a:txBody>
                  <a:tcPr marL="76200" marR="76200" marT="38100" marB="38100" anchor="ctr"/>
                </a:tc>
                <a:extLst>
                  <a:ext uri="{0D108BD9-81ED-4DB2-BD59-A6C34878D82A}">
                    <a16:rowId xmlns:a16="http://schemas.microsoft.com/office/drawing/2014/main" val="10005"/>
                  </a:ext>
                </a:extLst>
              </a:tr>
              <a:tr h="406400">
                <a:tc>
                  <a:txBody>
                    <a:bodyPr/>
                    <a:lstStyle/>
                    <a:p>
                      <a:pPr algn="l"/>
                      <a:r>
                        <a:rPr lang="en-US" sz="2200" dirty="0">
                          <a:latin typeface="Arial" charset="0"/>
                          <a:ea typeface="Arial" charset="0"/>
                          <a:cs typeface="Arial" charset="0"/>
                        </a:rPr>
                        <a:t>Total</a:t>
                      </a:r>
                    </a:p>
                  </a:txBody>
                  <a:tcPr marL="76200" marR="76200" marT="38100" marB="38100" anchor="ctr"/>
                </a:tc>
                <a:tc>
                  <a:txBody>
                    <a:bodyPr/>
                    <a:lstStyle/>
                    <a:p>
                      <a:pPr algn="ctr"/>
                      <a:r>
                        <a:rPr lang="en-US" sz="2200" dirty="0">
                          <a:latin typeface="Arial" charset="0"/>
                          <a:ea typeface="Arial" charset="0"/>
                          <a:cs typeface="Arial" charset="0"/>
                        </a:rPr>
                        <a:t>108</a:t>
                      </a:r>
                    </a:p>
                  </a:txBody>
                  <a:tcPr marL="76200" marR="76200" marT="38100" marB="38100" anchor="ctr"/>
                </a:tc>
                <a:tc>
                  <a:txBody>
                    <a:bodyPr/>
                    <a:lstStyle/>
                    <a:p>
                      <a:pPr algn="ctr"/>
                      <a:r>
                        <a:rPr lang="en-US" sz="2200" dirty="0">
                          <a:latin typeface="Arial" charset="0"/>
                          <a:ea typeface="Arial" charset="0"/>
                          <a:cs typeface="Arial" charset="0"/>
                        </a:rPr>
                        <a:t>4</a:t>
                      </a:r>
                    </a:p>
                  </a:txBody>
                  <a:tcPr marL="76200" marR="76200" marT="38100" marB="38100" anchor="ctr"/>
                </a:tc>
                <a:extLst>
                  <a:ext uri="{0D108BD9-81ED-4DB2-BD59-A6C34878D82A}">
                    <a16:rowId xmlns:a16="http://schemas.microsoft.com/office/drawing/2014/main" val="10006"/>
                  </a:ext>
                </a:extLst>
              </a:tr>
            </a:tbl>
          </a:graphicData>
        </a:graphic>
      </p:graphicFrame>
      <p:sp>
        <p:nvSpPr>
          <p:cNvPr id="3" name="Rectangle 2"/>
          <p:cNvSpPr/>
          <p:nvPr/>
        </p:nvSpPr>
        <p:spPr>
          <a:xfrm>
            <a:off x="2032000" y="763334"/>
            <a:ext cx="1394934" cy="400110"/>
          </a:xfrm>
          <a:prstGeom prst="rect">
            <a:avLst/>
          </a:prstGeom>
        </p:spPr>
        <p:txBody>
          <a:bodyPr wrap="none">
            <a:spAutoFit/>
          </a:bodyPr>
          <a:lstStyle/>
          <a:p>
            <a:r>
              <a:rPr lang="en-US" sz="2000" dirty="0">
                <a:latin typeface="Arial" charset="0"/>
                <a:ea typeface="Arial" charset="0"/>
                <a:cs typeface="Arial" charset="0"/>
              </a:rPr>
              <a:t>DB Orders</a:t>
            </a:r>
          </a:p>
        </p:txBody>
      </p:sp>
    </p:spTree>
    <p:extLst>
      <p:ext uri="{BB962C8B-B14F-4D97-AF65-F5344CB8AC3E}">
        <p14:creationId xmlns:p14="http://schemas.microsoft.com/office/powerpoint/2010/main" val="37984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76B32B-A1D0-E942-B5BE-8C59B0A8CDF4}"/>
              </a:ext>
            </a:extLst>
          </p:cNvPr>
          <p:cNvSpPr>
            <a:spLocks noGrp="1"/>
          </p:cNvSpPr>
          <p:nvPr>
            <p:ph type="title"/>
          </p:nvPr>
        </p:nvSpPr>
        <p:spPr>
          <a:xfrm>
            <a:off x="551278" y="2231545"/>
            <a:ext cx="7886700" cy="1104636"/>
          </a:xfrm>
        </p:spPr>
        <p:txBody>
          <a:bodyPr>
            <a:normAutofit fontScale="90000"/>
          </a:bodyPr>
          <a:lstStyle/>
          <a:p>
            <a:pPr algn="ctr"/>
            <a:r>
              <a:rPr lang="en-US" b="1" dirty="0">
                <a:solidFill>
                  <a:srgbClr val="FF0000"/>
                </a:solidFill>
                <a:latin typeface="Arial" charset="0"/>
                <a:ea typeface="Arial" charset="0"/>
                <a:cs typeface="Arial" charset="0"/>
              </a:rPr>
              <a:t>Amendments</a:t>
            </a:r>
            <a:br>
              <a:rPr lang="en-US" b="1" dirty="0">
                <a:solidFill>
                  <a:srgbClr val="FF0000"/>
                </a:solidFill>
                <a:latin typeface="Arial" charset="0"/>
                <a:ea typeface="Arial" charset="0"/>
                <a:cs typeface="Arial" charset="0"/>
              </a:rPr>
            </a:br>
            <a:br>
              <a:rPr lang="en-US" b="1" dirty="0">
                <a:solidFill>
                  <a:srgbClr val="FF0000"/>
                </a:solidFill>
                <a:latin typeface="Arial" charset="0"/>
                <a:ea typeface="Arial" charset="0"/>
                <a:cs typeface="Arial" charset="0"/>
              </a:rPr>
            </a:br>
            <a:r>
              <a:rPr lang="en-US" b="1" dirty="0">
                <a:solidFill>
                  <a:srgbClr val="FF0000"/>
                </a:solidFill>
                <a:latin typeface="Arial" charset="0"/>
                <a:ea typeface="Arial" charset="0"/>
                <a:cs typeface="Arial" charset="0"/>
              </a:rPr>
              <a:t>Section 23</a:t>
            </a:r>
            <a:br>
              <a:rPr lang="en-US" b="1" dirty="0">
                <a:solidFill>
                  <a:srgbClr val="FF0000"/>
                </a:solidFill>
                <a:latin typeface="Arial" charset="0"/>
                <a:ea typeface="Arial" charset="0"/>
                <a:cs typeface="Arial" charset="0"/>
              </a:rPr>
            </a:br>
            <a:br>
              <a:rPr lang="en-US" b="1" dirty="0">
                <a:solidFill>
                  <a:srgbClr val="FF0000"/>
                </a:solidFill>
                <a:latin typeface="Arial" charset="0"/>
                <a:ea typeface="Arial" charset="0"/>
                <a:cs typeface="Arial" charset="0"/>
              </a:rPr>
            </a:br>
            <a:r>
              <a:rPr lang="en-US" b="1" dirty="0">
                <a:solidFill>
                  <a:srgbClr val="FF0000"/>
                </a:solidFill>
                <a:latin typeface="Arial" charset="0"/>
                <a:ea typeface="Arial" charset="0"/>
                <a:cs typeface="Arial" charset="0"/>
              </a:rPr>
              <a:t>LIBERALISATION</a:t>
            </a:r>
            <a:br>
              <a:rPr lang="en-US" b="1" dirty="0">
                <a:solidFill>
                  <a:srgbClr val="FF0000"/>
                </a:solidFill>
                <a:latin typeface="Arial" charset="0"/>
                <a:ea typeface="Arial" charset="0"/>
                <a:cs typeface="Arial" charset="0"/>
              </a:rPr>
            </a:br>
            <a:endParaRPr lang="en-US" dirty="0"/>
          </a:p>
        </p:txBody>
      </p:sp>
    </p:spTree>
    <p:extLst>
      <p:ext uri="{BB962C8B-B14F-4D97-AF65-F5344CB8AC3E}">
        <p14:creationId xmlns:p14="http://schemas.microsoft.com/office/powerpoint/2010/main" val="4028024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6DF7-D103-734B-B3AA-06A931191850}"/>
              </a:ext>
            </a:extLst>
          </p:cNvPr>
          <p:cNvSpPr>
            <a:spLocks noGrp="1"/>
          </p:cNvSpPr>
          <p:nvPr>
            <p:ph type="title"/>
          </p:nvPr>
        </p:nvSpPr>
        <p:spPr>
          <a:xfrm>
            <a:off x="2118301" y="1"/>
            <a:ext cx="4948129" cy="1093694"/>
          </a:xfrm>
          <a:noFill/>
        </p:spPr>
        <p:txBody>
          <a:bodyPr/>
          <a:lstStyle/>
          <a:p>
            <a:pPr algn="ctr"/>
            <a:r>
              <a:rPr lang="en-US" b="1" dirty="0">
                <a:solidFill>
                  <a:schemeClr val="accent1"/>
                </a:solidFill>
              </a:rPr>
              <a:t>LOCAL OR FOREIGN EQUITY</a:t>
            </a:r>
          </a:p>
        </p:txBody>
      </p:sp>
      <p:sp>
        <p:nvSpPr>
          <p:cNvPr id="3" name="Content Placeholder 2">
            <a:extLst>
              <a:ext uri="{FF2B5EF4-FFF2-40B4-BE49-F238E27FC236}">
                <a16:creationId xmlns:a16="http://schemas.microsoft.com/office/drawing/2014/main" id="{57C083EE-F3E2-1844-A325-0B34336D7AC5}"/>
              </a:ext>
            </a:extLst>
          </p:cNvPr>
          <p:cNvSpPr>
            <a:spLocks noGrp="1"/>
          </p:cNvSpPr>
          <p:nvPr>
            <p:ph sz="half" idx="1"/>
          </p:nvPr>
        </p:nvSpPr>
        <p:spPr>
          <a:xfrm>
            <a:off x="457199" y="1461246"/>
            <a:ext cx="3963353" cy="4039221"/>
          </a:xfrm>
          <a:noFill/>
        </p:spPr>
        <p:txBody>
          <a:bodyPr>
            <a:normAutofit fontScale="92500"/>
          </a:bodyPr>
          <a:lstStyle/>
          <a:p>
            <a:pPr marL="0" indent="0">
              <a:buNone/>
            </a:pPr>
            <a:r>
              <a:rPr lang="en-US" dirty="0"/>
              <a:t>BODY CORPORATE (SDN. BHD)</a:t>
            </a:r>
          </a:p>
          <a:p>
            <a:r>
              <a:rPr lang="en-US" dirty="0"/>
              <a:t>Approved Holding Company (only registered persons) – ABC Holdings Sdn. Bhd. </a:t>
            </a:r>
          </a:p>
          <a:p>
            <a:r>
              <a:rPr lang="en-US" dirty="0"/>
              <a:t>Registered Company – ABC Realty</a:t>
            </a:r>
          </a:p>
          <a:p>
            <a:r>
              <a:rPr lang="en-US" dirty="0"/>
              <a:t>Registered Company must have minimum 51% equity held by Approved Holding Company with unregistered persons or companies holding maximum of 49% equity.</a:t>
            </a:r>
          </a:p>
          <a:p>
            <a:r>
              <a:rPr lang="en-US" dirty="0"/>
              <a:t>Registered Subsidiary – Branches- 51% equity must be held by Approved Holding Company.</a:t>
            </a:r>
          </a:p>
          <a:p>
            <a:endParaRPr lang="en-US" dirty="0"/>
          </a:p>
          <a:p>
            <a:endParaRPr lang="en-US" dirty="0"/>
          </a:p>
        </p:txBody>
      </p:sp>
      <p:sp>
        <p:nvSpPr>
          <p:cNvPr id="4" name="Content Placeholder 3">
            <a:extLst>
              <a:ext uri="{FF2B5EF4-FFF2-40B4-BE49-F238E27FC236}">
                <a16:creationId xmlns:a16="http://schemas.microsoft.com/office/drawing/2014/main" id="{104452A7-1A62-1D4D-B037-6CDD300B336F}"/>
              </a:ext>
            </a:extLst>
          </p:cNvPr>
          <p:cNvSpPr>
            <a:spLocks noGrp="1"/>
          </p:cNvSpPr>
          <p:nvPr>
            <p:ph sz="half" idx="2"/>
          </p:nvPr>
        </p:nvSpPr>
        <p:spPr>
          <a:xfrm>
            <a:off x="4723447" y="1461246"/>
            <a:ext cx="4258775" cy="4039221"/>
          </a:xfrm>
          <a:noFill/>
        </p:spPr>
        <p:txBody>
          <a:bodyPr>
            <a:normAutofit fontScale="92500"/>
          </a:bodyPr>
          <a:lstStyle/>
          <a:p>
            <a:pPr marL="0" indent="0">
              <a:buNone/>
            </a:pPr>
            <a:r>
              <a:rPr lang="en-US" dirty="0"/>
              <a:t>PARTNERSHIP</a:t>
            </a:r>
          </a:p>
          <a:p>
            <a:r>
              <a:rPr lang="en-US" dirty="0"/>
              <a:t>Registered company with registered persons holding not less than 51% equity</a:t>
            </a:r>
          </a:p>
          <a:p>
            <a:r>
              <a:rPr lang="en-US" dirty="0"/>
              <a:t>Branches – same</a:t>
            </a:r>
          </a:p>
          <a:p>
            <a:endParaRPr lang="en-US" dirty="0"/>
          </a:p>
        </p:txBody>
      </p:sp>
    </p:spTree>
    <p:extLst>
      <p:ext uri="{BB962C8B-B14F-4D97-AF65-F5344CB8AC3E}">
        <p14:creationId xmlns:p14="http://schemas.microsoft.com/office/powerpoint/2010/main" val="297659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 calcmode="lin" valueType="num">
                                      <p:cBhvr additive="base">
                                        <p:cTn id="4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anim calcmode="lin" valueType="num">
                                      <p:cBhvr additive="base">
                                        <p:cTn id="4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xEl>
                                              <p:pRg st="2" end="2"/>
                                            </p:txEl>
                                          </p:spTgt>
                                        </p:tgtEl>
                                        <p:attrNameLst>
                                          <p:attrName>style.visibility</p:attrName>
                                        </p:attrNameLst>
                                      </p:cBhvr>
                                      <p:to>
                                        <p:strVal val="visible"/>
                                      </p:to>
                                    </p:set>
                                    <p:anim calcmode="lin" valueType="num">
                                      <p:cBhvr additive="base">
                                        <p:cTn id="5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90308614"/>
              </p:ext>
            </p:extLst>
          </p:nvPr>
        </p:nvGraphicFramePr>
        <p:xfrm>
          <a:off x="6285634" y="948918"/>
          <a:ext cx="2351972" cy="544700"/>
        </p:xfrm>
        <a:graphic>
          <a:graphicData uri="http://schemas.openxmlformats.org/drawingml/2006/table">
            <a:tbl>
              <a:tblPr>
                <a:tableStyleId>{793D81CF-94F2-401A-BA57-92F5A7B2D0C5}</a:tableStyleId>
              </a:tblPr>
              <a:tblGrid>
                <a:gridCol w="2351972">
                  <a:extLst>
                    <a:ext uri="{9D8B030D-6E8A-4147-A177-3AD203B41FA5}">
                      <a16:colId xmlns:a16="http://schemas.microsoft.com/office/drawing/2014/main" val="20000"/>
                    </a:ext>
                  </a:extLst>
                </a:gridCol>
              </a:tblGrid>
              <a:tr h="544700">
                <a:tc>
                  <a:txBody>
                    <a:bodyPr/>
                    <a:lstStyle/>
                    <a:p>
                      <a:pPr algn="ctr" fontAlgn="ctr"/>
                      <a:r>
                        <a:rPr lang="en-MY" sz="1100" u="none" strike="noStrike" dirty="0">
                          <a:effectLst/>
                        </a:rPr>
                        <a:t>REAL ESTATE AGENTS SHAREHOLDERS</a:t>
                      </a:r>
                      <a:endParaRPr lang="en-MY" sz="1100" b="0" i="0" u="none" strike="noStrike" dirty="0">
                        <a:solidFill>
                          <a:srgbClr val="000000"/>
                        </a:solidFill>
                        <a:effectLst/>
                        <a:latin typeface="Avenir Book"/>
                      </a:endParaRPr>
                    </a:p>
                  </a:txBody>
                  <a:tcPr marL="7913" marR="7913" marT="7913" marB="0" anchor="ct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556632736"/>
              </p:ext>
            </p:extLst>
          </p:nvPr>
        </p:nvGraphicFramePr>
        <p:xfrm>
          <a:off x="6285972" y="1762699"/>
          <a:ext cx="2351634" cy="664358"/>
        </p:xfrm>
        <a:graphic>
          <a:graphicData uri="http://schemas.openxmlformats.org/drawingml/2006/table">
            <a:tbl>
              <a:tblPr>
                <a:tableStyleId>{793D81CF-94F2-401A-BA57-92F5A7B2D0C5}</a:tableStyleId>
              </a:tblPr>
              <a:tblGrid>
                <a:gridCol w="2351634">
                  <a:extLst>
                    <a:ext uri="{9D8B030D-6E8A-4147-A177-3AD203B41FA5}">
                      <a16:colId xmlns:a16="http://schemas.microsoft.com/office/drawing/2014/main" val="20000"/>
                    </a:ext>
                  </a:extLst>
                </a:gridCol>
              </a:tblGrid>
              <a:tr h="664358">
                <a:tc>
                  <a:txBody>
                    <a:bodyPr/>
                    <a:lstStyle/>
                    <a:p>
                      <a:pPr algn="ctr" fontAlgn="ctr"/>
                      <a:r>
                        <a:rPr lang="en-MY" sz="1100" u="none" strike="noStrike" dirty="0">
                          <a:effectLst/>
                        </a:rPr>
                        <a:t>ABC Holdings Sdn. Bhd</a:t>
                      </a:r>
                    </a:p>
                    <a:p>
                      <a:pPr algn="ctr" fontAlgn="ctr"/>
                      <a:r>
                        <a:rPr lang="en-MY" sz="1100" b="0" i="0" u="none" strike="noStrike" dirty="0">
                          <a:solidFill>
                            <a:srgbClr val="063F93"/>
                          </a:solidFill>
                          <a:effectLst/>
                          <a:latin typeface="Avenir Black"/>
                        </a:rPr>
                        <a:t>(INVESTMENT HOLDING COMPANY)</a:t>
                      </a:r>
                    </a:p>
                  </a:txBody>
                  <a:tcPr marL="7913" marR="7913" marT="7913" marB="0" anchor="ct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616760515"/>
              </p:ext>
            </p:extLst>
          </p:nvPr>
        </p:nvGraphicFramePr>
        <p:xfrm>
          <a:off x="3172008" y="1809771"/>
          <a:ext cx="2447618" cy="462926"/>
        </p:xfrm>
        <a:graphic>
          <a:graphicData uri="http://schemas.openxmlformats.org/drawingml/2006/table">
            <a:tbl>
              <a:tblPr>
                <a:tableStyleId>{7E9639D4-E3E2-4D34-9284-5A2195B3D0D7}</a:tableStyleId>
              </a:tblPr>
              <a:tblGrid>
                <a:gridCol w="2447618">
                  <a:extLst>
                    <a:ext uri="{9D8B030D-6E8A-4147-A177-3AD203B41FA5}">
                      <a16:colId xmlns:a16="http://schemas.microsoft.com/office/drawing/2014/main" val="20000"/>
                    </a:ext>
                  </a:extLst>
                </a:gridCol>
              </a:tblGrid>
              <a:tr h="462926">
                <a:tc>
                  <a:txBody>
                    <a:bodyPr/>
                    <a:lstStyle/>
                    <a:p>
                      <a:pPr algn="ctr" fontAlgn="ctr"/>
                      <a:r>
                        <a:rPr lang="en-MY" sz="1700" b="1" u="none" strike="noStrike" dirty="0">
                          <a:effectLst/>
                        </a:rPr>
                        <a:t>ABC Realty Sdn Bhd</a:t>
                      </a:r>
                      <a:endParaRPr lang="en-MY" sz="1700" b="1" i="0" u="none" strike="noStrike" dirty="0">
                        <a:solidFill>
                          <a:srgbClr val="063F93"/>
                        </a:solidFill>
                        <a:effectLst/>
                        <a:latin typeface="Avenir Black"/>
                      </a:endParaRPr>
                    </a:p>
                  </a:txBody>
                  <a:tcPr marL="7913" marR="7913" marT="7913" marB="0" anchor="ctr">
                    <a:solidFill>
                      <a:schemeClr val="bg1"/>
                    </a:solidFill>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663897069"/>
              </p:ext>
            </p:extLst>
          </p:nvPr>
        </p:nvGraphicFramePr>
        <p:xfrm>
          <a:off x="1332173" y="1808403"/>
          <a:ext cx="1175816" cy="484686"/>
        </p:xfrm>
        <a:graphic>
          <a:graphicData uri="http://schemas.openxmlformats.org/drawingml/2006/table">
            <a:tbl>
              <a:tblPr>
                <a:tableStyleId>{7E9639D4-E3E2-4D34-9284-5A2195B3D0D7}</a:tableStyleId>
              </a:tblPr>
              <a:tblGrid>
                <a:gridCol w="1175816">
                  <a:extLst>
                    <a:ext uri="{9D8B030D-6E8A-4147-A177-3AD203B41FA5}">
                      <a16:colId xmlns:a16="http://schemas.microsoft.com/office/drawing/2014/main" val="20000"/>
                    </a:ext>
                  </a:extLst>
                </a:gridCol>
              </a:tblGrid>
              <a:tr h="484686">
                <a:tc>
                  <a:txBody>
                    <a:bodyPr/>
                    <a:lstStyle/>
                    <a:p>
                      <a:pPr algn="ctr" fontAlgn="ctr"/>
                      <a:r>
                        <a:rPr lang="en-MY" sz="1100" u="none" strike="noStrike" dirty="0">
                          <a:effectLst/>
                        </a:rPr>
                        <a:t>XYZ Sdn. Bhd.</a:t>
                      </a:r>
                      <a:endParaRPr lang="en-MY" sz="1100" b="0" i="0" u="none" strike="noStrike" dirty="0">
                        <a:solidFill>
                          <a:srgbClr val="000000"/>
                        </a:solidFill>
                        <a:effectLst/>
                        <a:latin typeface="Avenir Book"/>
                      </a:endParaRPr>
                    </a:p>
                  </a:txBody>
                  <a:tcPr marL="7913" marR="7913" marT="7913" marB="0" anchor="ctr">
                    <a:solidFill>
                      <a:schemeClr val="bg1"/>
                    </a:solidFill>
                  </a:tcPr>
                </a:tc>
                <a:extLst>
                  <a:ext uri="{0D108BD9-81ED-4DB2-BD59-A6C34878D82A}">
                    <a16:rowId xmlns:a16="http://schemas.microsoft.com/office/drawing/2014/main" val="10000"/>
                  </a:ext>
                </a:extLst>
              </a:tr>
            </a:tbl>
          </a:graphicData>
        </a:graphic>
      </p:graphicFrame>
      <p:cxnSp>
        <p:nvCxnSpPr>
          <p:cNvPr id="31" name="Straight Connector 30"/>
          <p:cNvCxnSpPr>
            <a:stCxn id="4" idx="2"/>
            <a:endCxn id="5" idx="0"/>
          </p:cNvCxnSpPr>
          <p:nvPr/>
        </p:nvCxnSpPr>
        <p:spPr>
          <a:xfrm>
            <a:off x="7461620" y="1493618"/>
            <a:ext cx="169" cy="2690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6" idx="1"/>
            <a:endCxn id="7" idx="3"/>
          </p:cNvCxnSpPr>
          <p:nvPr/>
        </p:nvCxnSpPr>
        <p:spPr>
          <a:xfrm flipH="1">
            <a:off x="2507989" y="2041234"/>
            <a:ext cx="664019" cy="9512"/>
          </a:xfrm>
          <a:prstGeom prst="line">
            <a:avLst/>
          </a:prstGeom>
        </p:spPr>
        <p:style>
          <a:lnRef idx="1">
            <a:schemeClr val="accent1"/>
          </a:lnRef>
          <a:fillRef idx="0">
            <a:schemeClr val="accent1"/>
          </a:fillRef>
          <a:effectRef idx="0">
            <a:schemeClr val="accent1"/>
          </a:effectRef>
          <a:fontRef idx="minor">
            <a:schemeClr val="tx1"/>
          </a:fontRef>
        </p:style>
      </p:cxnSp>
      <p:sp>
        <p:nvSpPr>
          <p:cNvPr id="102" name="Rectangle 101"/>
          <p:cNvSpPr/>
          <p:nvPr/>
        </p:nvSpPr>
        <p:spPr>
          <a:xfrm>
            <a:off x="5339195" y="2914108"/>
            <a:ext cx="936870" cy="4313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MY" sz="875" dirty="0"/>
              <a:t>ABC 02</a:t>
            </a:r>
          </a:p>
        </p:txBody>
      </p:sp>
      <p:sp>
        <p:nvSpPr>
          <p:cNvPr id="103" name="Rectangle 102"/>
          <p:cNvSpPr/>
          <p:nvPr/>
        </p:nvSpPr>
        <p:spPr>
          <a:xfrm>
            <a:off x="5339195" y="3279525"/>
            <a:ext cx="936870" cy="4054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MY" sz="875" dirty="0"/>
              <a:t>ABC 04</a:t>
            </a:r>
          </a:p>
        </p:txBody>
      </p:sp>
      <p:sp>
        <p:nvSpPr>
          <p:cNvPr id="104" name="Rectangle 103"/>
          <p:cNvSpPr/>
          <p:nvPr/>
        </p:nvSpPr>
        <p:spPr>
          <a:xfrm>
            <a:off x="7461789" y="2906263"/>
            <a:ext cx="936870" cy="4313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MY" sz="875" dirty="0"/>
              <a:t>REA/BM</a:t>
            </a:r>
          </a:p>
        </p:txBody>
      </p:sp>
      <p:sp>
        <p:nvSpPr>
          <p:cNvPr id="105" name="Rectangle 104"/>
          <p:cNvSpPr/>
          <p:nvPr/>
        </p:nvSpPr>
        <p:spPr>
          <a:xfrm>
            <a:off x="7461789" y="3278543"/>
            <a:ext cx="936870" cy="4313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MY" sz="875" dirty="0">
                <a:solidFill>
                  <a:srgbClr val="000000"/>
                </a:solidFill>
              </a:rPr>
              <a:t>REA/BM</a:t>
            </a:r>
          </a:p>
        </p:txBody>
      </p:sp>
      <p:sp>
        <p:nvSpPr>
          <p:cNvPr id="106" name="Rectangle 105"/>
          <p:cNvSpPr/>
          <p:nvPr/>
        </p:nvSpPr>
        <p:spPr>
          <a:xfrm>
            <a:off x="5332106" y="3642774"/>
            <a:ext cx="936870" cy="4313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MY" sz="875" dirty="0"/>
              <a:t>ABC 06</a:t>
            </a:r>
          </a:p>
        </p:txBody>
      </p:sp>
      <p:sp>
        <p:nvSpPr>
          <p:cNvPr id="107" name="Rectangle 106"/>
          <p:cNvSpPr/>
          <p:nvPr/>
        </p:nvSpPr>
        <p:spPr>
          <a:xfrm>
            <a:off x="7461789" y="3642774"/>
            <a:ext cx="936870" cy="4313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MY" sz="875" dirty="0">
                <a:solidFill>
                  <a:srgbClr val="000000"/>
                </a:solidFill>
              </a:rPr>
              <a:t>REA/BM</a:t>
            </a:r>
          </a:p>
        </p:txBody>
      </p:sp>
      <p:sp>
        <p:nvSpPr>
          <p:cNvPr id="108" name="Rectangle 107"/>
          <p:cNvSpPr/>
          <p:nvPr/>
        </p:nvSpPr>
        <p:spPr>
          <a:xfrm>
            <a:off x="5332106" y="4010360"/>
            <a:ext cx="936870" cy="4313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MY" sz="875" dirty="0"/>
              <a:t>ABC 08</a:t>
            </a:r>
          </a:p>
        </p:txBody>
      </p:sp>
      <p:sp>
        <p:nvSpPr>
          <p:cNvPr id="109" name="Rectangle 108"/>
          <p:cNvSpPr/>
          <p:nvPr/>
        </p:nvSpPr>
        <p:spPr>
          <a:xfrm>
            <a:off x="7461789" y="4007004"/>
            <a:ext cx="936870" cy="4313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MY" sz="875" dirty="0">
                <a:solidFill>
                  <a:srgbClr val="000000"/>
                </a:solidFill>
              </a:rPr>
              <a:t>REA/BM</a:t>
            </a:r>
          </a:p>
        </p:txBody>
      </p:sp>
      <p:sp>
        <p:nvSpPr>
          <p:cNvPr id="110" name="Rectangle 109"/>
          <p:cNvSpPr/>
          <p:nvPr/>
        </p:nvSpPr>
        <p:spPr>
          <a:xfrm>
            <a:off x="2335230" y="2914108"/>
            <a:ext cx="936870" cy="4313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MY" sz="875" dirty="0"/>
              <a:t>ABC 01</a:t>
            </a:r>
          </a:p>
        </p:txBody>
      </p:sp>
      <p:sp>
        <p:nvSpPr>
          <p:cNvPr id="111" name="Rectangle 110"/>
          <p:cNvSpPr/>
          <p:nvPr/>
        </p:nvSpPr>
        <p:spPr>
          <a:xfrm>
            <a:off x="2335230" y="3281695"/>
            <a:ext cx="936870" cy="4313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MY" sz="875" dirty="0"/>
              <a:t>ABC 03</a:t>
            </a:r>
          </a:p>
        </p:txBody>
      </p:sp>
      <p:sp>
        <p:nvSpPr>
          <p:cNvPr id="112" name="Rectangle 111"/>
          <p:cNvSpPr/>
          <p:nvPr/>
        </p:nvSpPr>
        <p:spPr>
          <a:xfrm>
            <a:off x="2335230" y="3649280"/>
            <a:ext cx="936870" cy="4313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MY" sz="875" dirty="0"/>
              <a:t>ABC 05</a:t>
            </a:r>
          </a:p>
        </p:txBody>
      </p:sp>
      <p:sp>
        <p:nvSpPr>
          <p:cNvPr id="113" name="Rectangle 112"/>
          <p:cNvSpPr/>
          <p:nvPr/>
        </p:nvSpPr>
        <p:spPr>
          <a:xfrm>
            <a:off x="2335230" y="4016867"/>
            <a:ext cx="936870" cy="4313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MY" sz="875" dirty="0"/>
              <a:t>ABC 07</a:t>
            </a:r>
          </a:p>
        </p:txBody>
      </p:sp>
      <p:sp>
        <p:nvSpPr>
          <p:cNvPr id="114" name="Rectangle 113"/>
          <p:cNvSpPr/>
          <p:nvPr/>
        </p:nvSpPr>
        <p:spPr>
          <a:xfrm>
            <a:off x="444601" y="2904251"/>
            <a:ext cx="936870" cy="4313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MY" sz="875" dirty="0"/>
              <a:t>REA/BM</a:t>
            </a:r>
          </a:p>
        </p:txBody>
      </p:sp>
      <p:sp>
        <p:nvSpPr>
          <p:cNvPr id="115" name="Rectangle 114"/>
          <p:cNvSpPr/>
          <p:nvPr/>
        </p:nvSpPr>
        <p:spPr>
          <a:xfrm>
            <a:off x="444601" y="3278543"/>
            <a:ext cx="936870" cy="4313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MY" sz="875" dirty="0"/>
              <a:t>REA/BM</a:t>
            </a:r>
          </a:p>
        </p:txBody>
      </p:sp>
      <p:sp>
        <p:nvSpPr>
          <p:cNvPr id="116" name="Rectangle 115"/>
          <p:cNvSpPr/>
          <p:nvPr/>
        </p:nvSpPr>
        <p:spPr>
          <a:xfrm>
            <a:off x="444601" y="3642774"/>
            <a:ext cx="936870" cy="4313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MY" sz="875" dirty="0"/>
              <a:t>REA/BM</a:t>
            </a:r>
          </a:p>
        </p:txBody>
      </p:sp>
      <p:sp>
        <p:nvSpPr>
          <p:cNvPr id="117" name="Rectangle 116"/>
          <p:cNvSpPr/>
          <p:nvPr/>
        </p:nvSpPr>
        <p:spPr>
          <a:xfrm>
            <a:off x="444601" y="4007004"/>
            <a:ext cx="936870" cy="4313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MY" sz="875" dirty="0"/>
              <a:t>REA/BM</a:t>
            </a:r>
          </a:p>
        </p:txBody>
      </p:sp>
      <p:cxnSp>
        <p:nvCxnSpPr>
          <p:cNvPr id="119" name="Straight Connector 118"/>
          <p:cNvCxnSpPr>
            <a:cxnSpLocks/>
          </p:cNvCxnSpPr>
          <p:nvPr/>
        </p:nvCxnSpPr>
        <p:spPr>
          <a:xfrm>
            <a:off x="4268346" y="2272697"/>
            <a:ext cx="0" cy="19533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a:cxnSpLocks/>
            <a:stCxn id="102" idx="1"/>
            <a:endCxn id="110" idx="3"/>
          </p:cNvCxnSpPr>
          <p:nvPr/>
        </p:nvCxnSpPr>
        <p:spPr>
          <a:xfrm flipH="1">
            <a:off x="3272100" y="3129785"/>
            <a:ext cx="206709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p:cNvCxnSpPr>
            <a:cxnSpLocks/>
            <a:stCxn id="103" idx="1"/>
            <a:endCxn id="111" idx="3"/>
          </p:cNvCxnSpPr>
          <p:nvPr/>
        </p:nvCxnSpPr>
        <p:spPr>
          <a:xfrm flipH="1">
            <a:off x="3272100" y="3482249"/>
            <a:ext cx="2067095" cy="151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p:cNvCxnSpPr>
            <a:cxnSpLocks/>
            <a:stCxn id="106" idx="1"/>
            <a:endCxn id="112" idx="3"/>
          </p:cNvCxnSpPr>
          <p:nvPr/>
        </p:nvCxnSpPr>
        <p:spPr>
          <a:xfrm flipH="1">
            <a:off x="3272100" y="3858451"/>
            <a:ext cx="2060006" cy="65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Straight Connector 130"/>
          <p:cNvCxnSpPr>
            <a:cxnSpLocks/>
            <a:stCxn id="108" idx="1"/>
            <a:endCxn id="113" idx="3"/>
          </p:cNvCxnSpPr>
          <p:nvPr/>
        </p:nvCxnSpPr>
        <p:spPr>
          <a:xfrm flipH="1">
            <a:off x="3272100" y="4226037"/>
            <a:ext cx="2060006" cy="65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102" idx="3"/>
            <a:endCxn id="104" idx="1"/>
          </p:cNvCxnSpPr>
          <p:nvPr/>
        </p:nvCxnSpPr>
        <p:spPr>
          <a:xfrm flipV="1">
            <a:off x="6276065" y="3121940"/>
            <a:ext cx="1185724" cy="78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a:cxnSpLocks/>
            <a:stCxn id="103" idx="3"/>
            <a:endCxn id="105" idx="1"/>
          </p:cNvCxnSpPr>
          <p:nvPr/>
        </p:nvCxnSpPr>
        <p:spPr>
          <a:xfrm>
            <a:off x="6276065" y="3482249"/>
            <a:ext cx="1185724" cy="119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106" idx="3"/>
            <a:endCxn id="107" idx="1"/>
          </p:cNvCxnSpPr>
          <p:nvPr/>
        </p:nvCxnSpPr>
        <p:spPr>
          <a:xfrm>
            <a:off x="6268976" y="3858451"/>
            <a:ext cx="11928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a:stCxn id="108" idx="3"/>
            <a:endCxn id="109" idx="1"/>
          </p:cNvCxnSpPr>
          <p:nvPr/>
        </p:nvCxnSpPr>
        <p:spPr>
          <a:xfrm flipV="1">
            <a:off x="6268976" y="4222681"/>
            <a:ext cx="1192813" cy="3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p:cNvCxnSpPr>
            <a:cxnSpLocks/>
            <a:stCxn id="110" idx="1"/>
            <a:endCxn id="114" idx="3"/>
          </p:cNvCxnSpPr>
          <p:nvPr/>
        </p:nvCxnSpPr>
        <p:spPr>
          <a:xfrm flipH="1" flipV="1">
            <a:off x="1381471" y="3119928"/>
            <a:ext cx="953759" cy="98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Straight Connector 144"/>
          <p:cNvCxnSpPr>
            <a:cxnSpLocks/>
            <a:stCxn id="111" idx="1"/>
            <a:endCxn id="115" idx="3"/>
          </p:cNvCxnSpPr>
          <p:nvPr/>
        </p:nvCxnSpPr>
        <p:spPr>
          <a:xfrm flipH="1" flipV="1">
            <a:off x="1381471" y="3494220"/>
            <a:ext cx="953759" cy="3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Straight Connector 146"/>
          <p:cNvCxnSpPr>
            <a:stCxn id="112" idx="1"/>
            <a:endCxn id="116" idx="3"/>
          </p:cNvCxnSpPr>
          <p:nvPr/>
        </p:nvCxnSpPr>
        <p:spPr>
          <a:xfrm flipH="1" flipV="1">
            <a:off x="1381471" y="3858451"/>
            <a:ext cx="953759" cy="65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Straight Connector 148"/>
          <p:cNvCxnSpPr>
            <a:stCxn id="113" idx="1"/>
            <a:endCxn id="117" idx="3"/>
          </p:cNvCxnSpPr>
          <p:nvPr/>
        </p:nvCxnSpPr>
        <p:spPr>
          <a:xfrm flipH="1" flipV="1">
            <a:off x="1381471" y="4222681"/>
            <a:ext cx="953759" cy="9863"/>
          </a:xfrm>
          <a:prstGeom prst="line">
            <a:avLst/>
          </a:prstGeom>
        </p:spPr>
        <p:style>
          <a:lnRef idx="1">
            <a:schemeClr val="accent1"/>
          </a:lnRef>
          <a:fillRef idx="0">
            <a:schemeClr val="accent1"/>
          </a:fillRef>
          <a:effectRef idx="0">
            <a:schemeClr val="accent1"/>
          </a:effectRef>
          <a:fontRef idx="minor">
            <a:schemeClr val="tx1"/>
          </a:fontRef>
        </p:style>
      </p:cxnSp>
      <p:sp>
        <p:nvSpPr>
          <p:cNvPr id="169" name="TextBox 168"/>
          <p:cNvSpPr txBox="1"/>
          <p:nvPr/>
        </p:nvSpPr>
        <p:spPr>
          <a:xfrm>
            <a:off x="2667997" y="2050745"/>
            <a:ext cx="414843" cy="207749"/>
          </a:xfrm>
          <a:prstGeom prst="rect">
            <a:avLst/>
          </a:prstGeom>
          <a:noFill/>
        </p:spPr>
        <p:txBody>
          <a:bodyPr wrap="square" rtlCol="0">
            <a:spAutoFit/>
          </a:bodyPr>
          <a:lstStyle/>
          <a:p>
            <a:r>
              <a:rPr lang="en-MY" sz="750" dirty="0"/>
              <a:t>49%</a:t>
            </a:r>
          </a:p>
        </p:txBody>
      </p:sp>
      <p:sp>
        <p:nvSpPr>
          <p:cNvPr id="170" name="TextBox 169"/>
          <p:cNvSpPr txBox="1"/>
          <p:nvPr/>
        </p:nvSpPr>
        <p:spPr>
          <a:xfrm>
            <a:off x="5762637" y="2054668"/>
            <a:ext cx="363327" cy="207749"/>
          </a:xfrm>
          <a:prstGeom prst="rect">
            <a:avLst/>
          </a:prstGeom>
          <a:noFill/>
        </p:spPr>
        <p:txBody>
          <a:bodyPr wrap="square" rtlCol="0">
            <a:spAutoFit/>
          </a:bodyPr>
          <a:lstStyle/>
          <a:p>
            <a:r>
              <a:rPr lang="en-MY" sz="750" dirty="0"/>
              <a:t>51%</a:t>
            </a:r>
          </a:p>
        </p:txBody>
      </p:sp>
      <p:sp>
        <p:nvSpPr>
          <p:cNvPr id="171" name="TextBox 170"/>
          <p:cNvSpPr txBox="1"/>
          <p:nvPr/>
        </p:nvSpPr>
        <p:spPr>
          <a:xfrm>
            <a:off x="4480741" y="3121324"/>
            <a:ext cx="498852" cy="207749"/>
          </a:xfrm>
          <a:prstGeom prst="rect">
            <a:avLst/>
          </a:prstGeom>
          <a:noFill/>
        </p:spPr>
        <p:txBody>
          <a:bodyPr wrap="square" rtlCol="0">
            <a:spAutoFit/>
          </a:bodyPr>
          <a:lstStyle/>
          <a:p>
            <a:r>
              <a:rPr lang="en-MY" sz="750" dirty="0"/>
              <a:t>51%</a:t>
            </a:r>
          </a:p>
        </p:txBody>
      </p:sp>
      <p:sp>
        <p:nvSpPr>
          <p:cNvPr id="172" name="TextBox 171"/>
          <p:cNvSpPr txBox="1"/>
          <p:nvPr/>
        </p:nvSpPr>
        <p:spPr>
          <a:xfrm>
            <a:off x="4470208" y="3442954"/>
            <a:ext cx="498852" cy="207749"/>
          </a:xfrm>
          <a:prstGeom prst="rect">
            <a:avLst/>
          </a:prstGeom>
          <a:noFill/>
        </p:spPr>
        <p:txBody>
          <a:bodyPr wrap="square" rtlCol="0">
            <a:spAutoFit/>
          </a:bodyPr>
          <a:lstStyle/>
          <a:p>
            <a:r>
              <a:rPr lang="en-MY" sz="750" dirty="0"/>
              <a:t>51%</a:t>
            </a:r>
          </a:p>
        </p:txBody>
      </p:sp>
      <p:sp>
        <p:nvSpPr>
          <p:cNvPr id="173" name="TextBox 172"/>
          <p:cNvSpPr txBox="1"/>
          <p:nvPr/>
        </p:nvSpPr>
        <p:spPr>
          <a:xfrm>
            <a:off x="4467261" y="3809891"/>
            <a:ext cx="498852" cy="207749"/>
          </a:xfrm>
          <a:prstGeom prst="rect">
            <a:avLst/>
          </a:prstGeom>
          <a:noFill/>
        </p:spPr>
        <p:txBody>
          <a:bodyPr wrap="square" rtlCol="0">
            <a:spAutoFit/>
          </a:bodyPr>
          <a:lstStyle/>
          <a:p>
            <a:r>
              <a:rPr lang="en-MY" sz="750" dirty="0"/>
              <a:t>51%</a:t>
            </a:r>
          </a:p>
        </p:txBody>
      </p:sp>
      <p:sp>
        <p:nvSpPr>
          <p:cNvPr id="174" name="TextBox 173"/>
          <p:cNvSpPr txBox="1"/>
          <p:nvPr/>
        </p:nvSpPr>
        <p:spPr>
          <a:xfrm>
            <a:off x="3624138" y="3100755"/>
            <a:ext cx="498852" cy="207749"/>
          </a:xfrm>
          <a:prstGeom prst="rect">
            <a:avLst/>
          </a:prstGeom>
          <a:noFill/>
        </p:spPr>
        <p:txBody>
          <a:bodyPr wrap="square" rtlCol="0">
            <a:spAutoFit/>
          </a:bodyPr>
          <a:lstStyle/>
          <a:p>
            <a:r>
              <a:rPr lang="en-MY" sz="750" dirty="0"/>
              <a:t>51%</a:t>
            </a:r>
          </a:p>
        </p:txBody>
      </p:sp>
      <p:sp>
        <p:nvSpPr>
          <p:cNvPr id="175" name="TextBox 174"/>
          <p:cNvSpPr txBox="1"/>
          <p:nvPr/>
        </p:nvSpPr>
        <p:spPr>
          <a:xfrm>
            <a:off x="4467261" y="4219769"/>
            <a:ext cx="498852" cy="207749"/>
          </a:xfrm>
          <a:prstGeom prst="rect">
            <a:avLst/>
          </a:prstGeom>
          <a:noFill/>
        </p:spPr>
        <p:txBody>
          <a:bodyPr wrap="square" rtlCol="0">
            <a:spAutoFit/>
          </a:bodyPr>
          <a:lstStyle/>
          <a:p>
            <a:r>
              <a:rPr lang="en-MY" sz="750" dirty="0"/>
              <a:t>51%</a:t>
            </a:r>
          </a:p>
        </p:txBody>
      </p:sp>
      <p:sp>
        <p:nvSpPr>
          <p:cNvPr id="176" name="TextBox 175"/>
          <p:cNvSpPr txBox="1"/>
          <p:nvPr/>
        </p:nvSpPr>
        <p:spPr>
          <a:xfrm>
            <a:off x="3622224" y="3494616"/>
            <a:ext cx="498852" cy="207749"/>
          </a:xfrm>
          <a:prstGeom prst="rect">
            <a:avLst/>
          </a:prstGeom>
          <a:noFill/>
        </p:spPr>
        <p:txBody>
          <a:bodyPr wrap="square" rtlCol="0">
            <a:spAutoFit/>
          </a:bodyPr>
          <a:lstStyle/>
          <a:p>
            <a:r>
              <a:rPr lang="en-MY" sz="750" dirty="0"/>
              <a:t>51%</a:t>
            </a:r>
          </a:p>
        </p:txBody>
      </p:sp>
      <p:sp>
        <p:nvSpPr>
          <p:cNvPr id="177" name="TextBox 176"/>
          <p:cNvSpPr txBox="1"/>
          <p:nvPr/>
        </p:nvSpPr>
        <p:spPr>
          <a:xfrm>
            <a:off x="3630374" y="3861795"/>
            <a:ext cx="498852" cy="207749"/>
          </a:xfrm>
          <a:prstGeom prst="rect">
            <a:avLst/>
          </a:prstGeom>
          <a:noFill/>
        </p:spPr>
        <p:txBody>
          <a:bodyPr wrap="square" rtlCol="0">
            <a:spAutoFit/>
          </a:bodyPr>
          <a:lstStyle/>
          <a:p>
            <a:r>
              <a:rPr lang="en-MY" sz="750" dirty="0"/>
              <a:t>51%</a:t>
            </a:r>
          </a:p>
        </p:txBody>
      </p:sp>
      <p:sp>
        <p:nvSpPr>
          <p:cNvPr id="178" name="TextBox 177"/>
          <p:cNvSpPr txBox="1"/>
          <p:nvPr/>
        </p:nvSpPr>
        <p:spPr>
          <a:xfrm>
            <a:off x="3630374" y="4215077"/>
            <a:ext cx="498852" cy="207749"/>
          </a:xfrm>
          <a:prstGeom prst="rect">
            <a:avLst/>
          </a:prstGeom>
          <a:noFill/>
        </p:spPr>
        <p:txBody>
          <a:bodyPr wrap="square" rtlCol="0">
            <a:spAutoFit/>
          </a:bodyPr>
          <a:lstStyle/>
          <a:p>
            <a:r>
              <a:rPr lang="en-MY" sz="750" dirty="0"/>
              <a:t>51%</a:t>
            </a:r>
          </a:p>
        </p:txBody>
      </p:sp>
      <p:sp>
        <p:nvSpPr>
          <p:cNvPr id="179" name="TextBox 178"/>
          <p:cNvSpPr txBox="1"/>
          <p:nvPr/>
        </p:nvSpPr>
        <p:spPr>
          <a:xfrm>
            <a:off x="1687021" y="3120430"/>
            <a:ext cx="348206" cy="207749"/>
          </a:xfrm>
          <a:prstGeom prst="rect">
            <a:avLst/>
          </a:prstGeom>
          <a:noFill/>
        </p:spPr>
        <p:txBody>
          <a:bodyPr wrap="square" rtlCol="0">
            <a:spAutoFit/>
          </a:bodyPr>
          <a:lstStyle/>
          <a:p>
            <a:r>
              <a:rPr lang="en-MY" sz="750" dirty="0"/>
              <a:t>49%</a:t>
            </a:r>
          </a:p>
        </p:txBody>
      </p:sp>
      <p:sp>
        <p:nvSpPr>
          <p:cNvPr id="180" name="TextBox 179"/>
          <p:cNvSpPr txBox="1"/>
          <p:nvPr/>
        </p:nvSpPr>
        <p:spPr>
          <a:xfrm>
            <a:off x="1687021" y="3504881"/>
            <a:ext cx="348206" cy="207749"/>
          </a:xfrm>
          <a:prstGeom prst="rect">
            <a:avLst/>
          </a:prstGeom>
          <a:noFill/>
        </p:spPr>
        <p:txBody>
          <a:bodyPr wrap="square" rtlCol="0">
            <a:spAutoFit/>
          </a:bodyPr>
          <a:lstStyle/>
          <a:p>
            <a:r>
              <a:rPr lang="en-MY" sz="750" dirty="0"/>
              <a:t>49%</a:t>
            </a:r>
          </a:p>
        </p:txBody>
      </p:sp>
      <p:sp>
        <p:nvSpPr>
          <p:cNvPr id="181" name="TextBox 180"/>
          <p:cNvSpPr txBox="1"/>
          <p:nvPr/>
        </p:nvSpPr>
        <p:spPr>
          <a:xfrm>
            <a:off x="1687021" y="3855599"/>
            <a:ext cx="348206" cy="207749"/>
          </a:xfrm>
          <a:prstGeom prst="rect">
            <a:avLst/>
          </a:prstGeom>
          <a:noFill/>
        </p:spPr>
        <p:txBody>
          <a:bodyPr wrap="square" rtlCol="0">
            <a:spAutoFit/>
          </a:bodyPr>
          <a:lstStyle/>
          <a:p>
            <a:r>
              <a:rPr lang="en-MY" sz="750" dirty="0"/>
              <a:t>49%</a:t>
            </a:r>
          </a:p>
        </p:txBody>
      </p:sp>
      <p:sp>
        <p:nvSpPr>
          <p:cNvPr id="182" name="TextBox 181"/>
          <p:cNvSpPr txBox="1"/>
          <p:nvPr/>
        </p:nvSpPr>
        <p:spPr>
          <a:xfrm>
            <a:off x="1687021" y="4212471"/>
            <a:ext cx="348206" cy="207749"/>
          </a:xfrm>
          <a:prstGeom prst="rect">
            <a:avLst/>
          </a:prstGeom>
          <a:noFill/>
        </p:spPr>
        <p:txBody>
          <a:bodyPr wrap="square" rtlCol="0">
            <a:spAutoFit/>
          </a:bodyPr>
          <a:lstStyle/>
          <a:p>
            <a:r>
              <a:rPr lang="en-MY" sz="750" dirty="0"/>
              <a:t>49%</a:t>
            </a:r>
          </a:p>
        </p:txBody>
      </p:sp>
      <p:sp>
        <p:nvSpPr>
          <p:cNvPr id="183" name="TextBox 182"/>
          <p:cNvSpPr txBox="1"/>
          <p:nvPr/>
        </p:nvSpPr>
        <p:spPr>
          <a:xfrm>
            <a:off x="6645720" y="3115401"/>
            <a:ext cx="498852" cy="207749"/>
          </a:xfrm>
          <a:prstGeom prst="rect">
            <a:avLst/>
          </a:prstGeom>
          <a:noFill/>
        </p:spPr>
        <p:txBody>
          <a:bodyPr wrap="square" rtlCol="0">
            <a:spAutoFit/>
          </a:bodyPr>
          <a:lstStyle/>
          <a:p>
            <a:r>
              <a:rPr lang="en-MY" sz="750" dirty="0"/>
              <a:t>49%</a:t>
            </a:r>
          </a:p>
        </p:txBody>
      </p:sp>
      <p:sp>
        <p:nvSpPr>
          <p:cNvPr id="184" name="TextBox 183"/>
          <p:cNvSpPr txBox="1"/>
          <p:nvPr/>
        </p:nvSpPr>
        <p:spPr>
          <a:xfrm>
            <a:off x="6645720" y="3478332"/>
            <a:ext cx="498852" cy="207749"/>
          </a:xfrm>
          <a:prstGeom prst="rect">
            <a:avLst/>
          </a:prstGeom>
          <a:noFill/>
        </p:spPr>
        <p:txBody>
          <a:bodyPr wrap="square" rtlCol="0">
            <a:spAutoFit/>
          </a:bodyPr>
          <a:lstStyle/>
          <a:p>
            <a:r>
              <a:rPr lang="en-MY" sz="750" dirty="0"/>
              <a:t>49%</a:t>
            </a:r>
          </a:p>
        </p:txBody>
      </p:sp>
      <p:sp>
        <p:nvSpPr>
          <p:cNvPr id="185" name="TextBox 184"/>
          <p:cNvSpPr txBox="1"/>
          <p:nvPr/>
        </p:nvSpPr>
        <p:spPr>
          <a:xfrm>
            <a:off x="6645720" y="3859027"/>
            <a:ext cx="498852" cy="207749"/>
          </a:xfrm>
          <a:prstGeom prst="rect">
            <a:avLst/>
          </a:prstGeom>
          <a:noFill/>
        </p:spPr>
        <p:txBody>
          <a:bodyPr wrap="square" rtlCol="0">
            <a:spAutoFit/>
          </a:bodyPr>
          <a:lstStyle/>
          <a:p>
            <a:r>
              <a:rPr lang="en-MY" sz="750" dirty="0"/>
              <a:t>49%</a:t>
            </a:r>
          </a:p>
        </p:txBody>
      </p:sp>
      <p:sp>
        <p:nvSpPr>
          <p:cNvPr id="186" name="TextBox 185"/>
          <p:cNvSpPr txBox="1"/>
          <p:nvPr/>
        </p:nvSpPr>
        <p:spPr>
          <a:xfrm>
            <a:off x="6662934" y="4218062"/>
            <a:ext cx="498852" cy="207749"/>
          </a:xfrm>
          <a:prstGeom prst="rect">
            <a:avLst/>
          </a:prstGeom>
          <a:noFill/>
        </p:spPr>
        <p:txBody>
          <a:bodyPr wrap="square" rtlCol="0">
            <a:spAutoFit/>
          </a:bodyPr>
          <a:lstStyle/>
          <a:p>
            <a:r>
              <a:rPr lang="en-MY" sz="750" dirty="0"/>
              <a:t>49%</a:t>
            </a:r>
          </a:p>
        </p:txBody>
      </p:sp>
      <p:sp>
        <p:nvSpPr>
          <p:cNvPr id="187" name="Title 186"/>
          <p:cNvSpPr>
            <a:spLocks noGrp="1"/>
          </p:cNvSpPr>
          <p:nvPr>
            <p:ph type="title" idx="4294967295"/>
          </p:nvPr>
        </p:nvSpPr>
        <p:spPr>
          <a:xfrm>
            <a:off x="444601" y="475141"/>
            <a:ext cx="3355975" cy="469900"/>
          </a:xfrm>
          <a:ln>
            <a:noFill/>
          </a:ln>
        </p:spPr>
        <p:txBody>
          <a:bodyPr>
            <a:normAutofit fontScale="90000"/>
          </a:bodyPr>
          <a:lstStyle/>
          <a:p>
            <a:pPr algn="ctr"/>
            <a:r>
              <a:rPr lang="en-MY" dirty="0">
                <a:ln w="0"/>
                <a:solidFill>
                  <a:schemeClr val="accent1">
                    <a:lumMod val="75000"/>
                  </a:scheme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Company STRUCTURE</a:t>
            </a:r>
          </a:p>
        </p:txBody>
      </p:sp>
      <p:cxnSp>
        <p:nvCxnSpPr>
          <p:cNvPr id="13" name="Straight Connector 12">
            <a:extLst>
              <a:ext uri="{FF2B5EF4-FFF2-40B4-BE49-F238E27FC236}">
                <a16:creationId xmlns:a16="http://schemas.microsoft.com/office/drawing/2014/main" id="{295E61D9-BED0-3249-9D89-D45DA81EB771}"/>
              </a:ext>
            </a:extLst>
          </p:cNvPr>
          <p:cNvCxnSpPr>
            <a:cxnSpLocks/>
          </p:cNvCxnSpPr>
          <p:nvPr/>
        </p:nvCxnSpPr>
        <p:spPr>
          <a:xfrm flipV="1">
            <a:off x="5602630" y="2046823"/>
            <a:ext cx="666346" cy="784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35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 name="Rectangle 5"/>
          <p:cNvSpPr/>
          <p:nvPr/>
        </p:nvSpPr>
        <p:spPr>
          <a:xfrm>
            <a:off x="4025154" y="4405770"/>
            <a:ext cx="4315451" cy="1015663"/>
          </a:xfrm>
          <a:prstGeom prst="rect">
            <a:avLst/>
          </a:prstGeom>
        </p:spPr>
        <p:txBody>
          <a:bodyPr wrap="square">
            <a:spAutoFit/>
          </a:bodyPr>
          <a:lstStyle/>
          <a:p>
            <a:r>
              <a:rPr lang="en-MY" sz="1500" b="1" dirty="0">
                <a:latin typeface="Arial" charset="0"/>
                <a:ea typeface="Arial" charset="0"/>
                <a:cs typeface="Arial" charset="0"/>
              </a:rPr>
              <a:t>Presented by </a:t>
            </a:r>
          </a:p>
          <a:p>
            <a:r>
              <a:rPr lang="en-MY" sz="1500" b="1" dirty="0">
                <a:latin typeface="Arial" charset="0"/>
                <a:ea typeface="Arial" charset="0"/>
                <a:cs typeface="Arial" charset="0"/>
              </a:rPr>
              <a:t>Alex J Gomez  E 1215</a:t>
            </a:r>
          </a:p>
          <a:p>
            <a:r>
              <a:rPr lang="en-MY" sz="1500" b="1" dirty="0">
                <a:latin typeface="Arial" charset="0"/>
                <a:ea typeface="Arial" charset="0"/>
                <a:cs typeface="Arial" charset="0"/>
              </a:rPr>
              <a:t>Board Member of BOVAEP (EXCO)</a:t>
            </a:r>
          </a:p>
          <a:p>
            <a:r>
              <a:rPr lang="en-MY" sz="1500" b="1" dirty="0">
                <a:latin typeface="Arial" charset="0"/>
                <a:ea typeface="Arial" charset="0"/>
                <a:cs typeface="Arial" charset="0"/>
              </a:rPr>
              <a:t>Chairman of RGroup Sdn. Bhd. E (1) 1707</a:t>
            </a:r>
          </a:p>
        </p:txBody>
      </p:sp>
      <p:sp>
        <p:nvSpPr>
          <p:cNvPr id="4" name="Rectangle 3"/>
          <p:cNvSpPr/>
          <p:nvPr/>
        </p:nvSpPr>
        <p:spPr>
          <a:xfrm>
            <a:off x="1246094" y="1075765"/>
            <a:ext cx="6957453" cy="2144305"/>
          </a:xfrm>
          <a:prstGeom prst="rect">
            <a:avLst/>
          </a:prstGeom>
        </p:spPr>
        <p:txBody>
          <a:bodyPr wrap="square">
            <a:spAutoFit/>
          </a:bodyPr>
          <a:lstStyle/>
          <a:p>
            <a:r>
              <a:rPr lang="en-US" sz="2000" b="1" dirty="0">
                <a:solidFill>
                  <a:srgbClr val="FF0000"/>
                </a:solidFill>
                <a:latin typeface="Arial" charset="0"/>
                <a:ea typeface="Arial" charset="0"/>
                <a:cs typeface="Arial" charset="0"/>
              </a:rPr>
              <a:t>Amendments of Valuers, Appraisers and Estate Agent Act, 1981 (Act 242) </a:t>
            </a:r>
          </a:p>
          <a:p>
            <a:endParaRPr lang="en-US" sz="2000" b="1" dirty="0">
              <a:solidFill>
                <a:srgbClr val="FF0000"/>
              </a:solidFill>
              <a:latin typeface="Arial" charset="0"/>
              <a:ea typeface="Arial" charset="0"/>
              <a:cs typeface="Arial" charset="0"/>
            </a:endParaRPr>
          </a:p>
          <a:p>
            <a:r>
              <a:rPr lang="en-US" sz="2000" b="1" dirty="0">
                <a:solidFill>
                  <a:srgbClr val="FF0000"/>
                </a:solidFill>
                <a:latin typeface="Arial" charset="0"/>
                <a:ea typeface="Arial" charset="0"/>
                <a:cs typeface="Arial" charset="0"/>
              </a:rPr>
              <a:t>Liberalization on Ownership in Real Estate Agency Firm</a:t>
            </a:r>
          </a:p>
          <a:p>
            <a:endParaRPr lang="en-US" sz="2000" b="1" dirty="0">
              <a:solidFill>
                <a:srgbClr val="FF0000"/>
              </a:solidFill>
              <a:latin typeface="Arial" charset="0"/>
              <a:ea typeface="Arial" charset="0"/>
              <a:cs typeface="Arial" charset="0"/>
            </a:endParaRPr>
          </a:p>
          <a:p>
            <a:br>
              <a:rPr lang="en-US" sz="1667" dirty="0">
                <a:latin typeface="Arial" charset="0"/>
                <a:ea typeface="Arial" charset="0"/>
                <a:cs typeface="Arial" charset="0"/>
              </a:rPr>
            </a:br>
            <a:endParaRPr lang="en-US" sz="1667" b="1" dirty="0">
              <a:solidFill>
                <a:srgbClr val="FFFF00"/>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87DECC26-42EA-1A47-9E2D-BD496C9EA79B}"/>
              </a:ext>
            </a:extLst>
          </p:cNvPr>
          <p:cNvPicPr/>
          <p:nvPr/>
        </p:nvPicPr>
        <p:blipFill>
          <a:blip r:embed="rId3"/>
          <a:stretch>
            <a:fillRect/>
          </a:stretch>
        </p:blipFill>
        <p:spPr>
          <a:xfrm>
            <a:off x="761999" y="3128683"/>
            <a:ext cx="2561423" cy="2357718"/>
          </a:xfrm>
          <a:prstGeom prst="rect">
            <a:avLst/>
          </a:prstGeom>
        </p:spPr>
      </p:pic>
      <p:pic>
        <p:nvPicPr>
          <p:cNvPr id="3" name="Picture 2">
            <a:extLst>
              <a:ext uri="{FF2B5EF4-FFF2-40B4-BE49-F238E27FC236}">
                <a16:creationId xmlns:a16="http://schemas.microsoft.com/office/drawing/2014/main" id="{2C918D2F-710F-8942-905F-B62B76F968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0646" y="3738095"/>
            <a:ext cx="1039918" cy="1335350"/>
          </a:xfrm>
          <a:prstGeom prst="rect">
            <a:avLst/>
          </a:prstGeom>
        </p:spPr>
      </p:pic>
    </p:spTree>
    <p:extLst>
      <p:ext uri="{BB962C8B-B14F-4D97-AF65-F5344CB8AC3E}">
        <p14:creationId xmlns:p14="http://schemas.microsoft.com/office/powerpoint/2010/main" val="102053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06EC0D-B7C6-2A4D-AB67-E7BCBE5584DF}"/>
              </a:ext>
            </a:extLst>
          </p:cNvPr>
          <p:cNvSpPr/>
          <p:nvPr/>
        </p:nvSpPr>
        <p:spPr>
          <a:xfrm>
            <a:off x="762000" y="995083"/>
            <a:ext cx="7620000" cy="3682418"/>
          </a:xfrm>
          <a:prstGeom prst="rect">
            <a:avLst/>
          </a:prstGeom>
        </p:spPr>
        <p:txBody>
          <a:bodyPr wrap="square">
            <a:spAutoFit/>
          </a:bodyPr>
          <a:lstStyle/>
          <a:p>
            <a:r>
              <a:rPr lang="en-MY" sz="2333" dirty="0">
                <a:solidFill>
                  <a:srgbClr val="333333"/>
                </a:solidFill>
                <a:latin typeface="Helvetica Neue" panose="02000503000000020004" pitchFamily="2" charset="0"/>
              </a:rPr>
              <a:t>“The job market of the future will consist of those jobs that robots cannot perform. Our blue-collar work is pattern recognition, making sense of what you see. Gardeners will still have jobs because every garden is different. The same goes for construction workers. The losers are white-collar workers, low-level accountants, brokers, and agents”.</a:t>
            </a:r>
          </a:p>
          <a:p>
            <a:endParaRPr lang="en-MY" sz="2333" dirty="0">
              <a:solidFill>
                <a:srgbClr val="333333"/>
              </a:solidFill>
              <a:latin typeface="Helvetica Neue" panose="02000503000000020004" pitchFamily="2" charset="0"/>
            </a:endParaRPr>
          </a:p>
          <a:p>
            <a:r>
              <a:rPr lang="en-MY" sz="2333" b="1" dirty="0" err="1">
                <a:solidFill>
                  <a:srgbClr val="333333"/>
                </a:solidFill>
                <a:latin typeface="Helvetica Neue" panose="02000503000000020004" pitchFamily="2" charset="0"/>
              </a:rPr>
              <a:t>Michio</a:t>
            </a:r>
            <a:r>
              <a:rPr lang="en-MY" sz="2333" b="1" dirty="0">
                <a:solidFill>
                  <a:srgbClr val="333333"/>
                </a:solidFill>
                <a:latin typeface="Helvetica Neue" panose="02000503000000020004" pitchFamily="2" charset="0"/>
              </a:rPr>
              <a:t> </a:t>
            </a:r>
            <a:r>
              <a:rPr lang="en-MY" sz="2333" b="1" dirty="0" err="1">
                <a:solidFill>
                  <a:srgbClr val="333333"/>
                </a:solidFill>
                <a:latin typeface="Helvetica Neue" panose="02000503000000020004" pitchFamily="2" charset="0"/>
              </a:rPr>
              <a:t>Kaku</a:t>
            </a:r>
            <a:br>
              <a:rPr lang="en-MY" sz="2333" dirty="0"/>
            </a:br>
            <a:endParaRPr lang="en-US" sz="2333" dirty="0"/>
          </a:p>
        </p:txBody>
      </p:sp>
      <p:pic>
        <p:nvPicPr>
          <p:cNvPr id="3" name="Picture 2">
            <a:extLst>
              <a:ext uri="{FF2B5EF4-FFF2-40B4-BE49-F238E27FC236}">
                <a16:creationId xmlns:a16="http://schemas.microsoft.com/office/drawing/2014/main" id="{38A07412-F32C-604D-92D7-978A09A3BAAE}"/>
              </a:ext>
            </a:extLst>
          </p:cNvPr>
          <p:cNvPicPr>
            <a:picLocks noChangeAspect="1"/>
          </p:cNvPicPr>
          <p:nvPr/>
        </p:nvPicPr>
        <p:blipFill>
          <a:blip r:embed="rId3"/>
          <a:stretch>
            <a:fillRect/>
          </a:stretch>
        </p:blipFill>
        <p:spPr>
          <a:xfrm>
            <a:off x="5799667" y="3524250"/>
            <a:ext cx="2582333" cy="2190750"/>
          </a:xfrm>
          <a:prstGeom prst="rect">
            <a:avLst/>
          </a:prstGeom>
        </p:spPr>
      </p:pic>
      <p:sp>
        <p:nvSpPr>
          <p:cNvPr id="4" name="Rectangle 3">
            <a:extLst>
              <a:ext uri="{FF2B5EF4-FFF2-40B4-BE49-F238E27FC236}">
                <a16:creationId xmlns:a16="http://schemas.microsoft.com/office/drawing/2014/main" id="{41562664-B13A-8941-A6E7-56A346FCA441}"/>
              </a:ext>
            </a:extLst>
          </p:cNvPr>
          <p:cNvSpPr/>
          <p:nvPr/>
        </p:nvSpPr>
        <p:spPr>
          <a:xfrm>
            <a:off x="838948" y="202459"/>
            <a:ext cx="2289735" cy="348878"/>
          </a:xfrm>
          <a:prstGeom prst="rect">
            <a:avLst/>
          </a:prstGeom>
        </p:spPr>
        <p:txBody>
          <a:bodyPr wrap="square">
            <a:spAutoFit/>
          </a:bodyPr>
          <a:lstStyle/>
          <a:p>
            <a:r>
              <a:rPr lang="en-US" sz="1667" b="1" dirty="0">
                <a:solidFill>
                  <a:srgbClr val="FF0000"/>
                </a:solidFill>
                <a:latin typeface="Arial" panose="020B0604020202020204" pitchFamily="34" charset="0"/>
                <a:cs typeface="Arial" panose="020B0604020202020204" pitchFamily="34" charset="0"/>
              </a:rPr>
              <a:t>Quote</a:t>
            </a:r>
          </a:p>
        </p:txBody>
      </p:sp>
    </p:spTree>
    <p:extLst>
      <p:ext uri="{BB962C8B-B14F-4D97-AF65-F5344CB8AC3E}">
        <p14:creationId xmlns:p14="http://schemas.microsoft.com/office/powerpoint/2010/main" val="75174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 name="Rectangle 4"/>
          <p:cNvSpPr/>
          <p:nvPr/>
        </p:nvSpPr>
        <p:spPr>
          <a:xfrm>
            <a:off x="762000" y="2115117"/>
            <a:ext cx="7620000" cy="707886"/>
          </a:xfrm>
          <a:prstGeom prst="rect">
            <a:avLst/>
          </a:prstGeom>
          <a:gradFill flip="none" rotWithShape="1">
            <a:gsLst>
              <a:gs pos="8750">
                <a:schemeClr val="tx1"/>
              </a:gs>
              <a:gs pos="0">
                <a:schemeClr val="tx1"/>
              </a:gs>
              <a:gs pos="50000">
                <a:srgbClr val="FF0000"/>
              </a:gs>
              <a:gs pos="100000">
                <a:srgbClr val="FF0000"/>
              </a:gs>
            </a:gsLst>
            <a:lin ang="0" scaled="1"/>
            <a:tileRect/>
          </a:gradFill>
        </p:spPr>
        <p:txBody>
          <a:bodyPr wrap="square">
            <a:spAutoFit/>
          </a:bodyPr>
          <a:lstStyle/>
          <a:p>
            <a:pPr algn="ctr"/>
            <a:r>
              <a:rPr lang="en-MY" sz="4000" b="1" dirty="0">
                <a:solidFill>
                  <a:srgbClr val="FFFF00"/>
                </a:solidFill>
              </a:rPr>
              <a:t>Q&amp;A</a:t>
            </a:r>
            <a:r>
              <a:rPr lang="en-MY" sz="4000" b="1" dirty="0">
                <a:solidFill>
                  <a:schemeClr val="bg1"/>
                </a:solidFill>
              </a:rPr>
              <a:t> SESSION</a:t>
            </a:r>
            <a:endParaRPr lang="en-MY" sz="4000" dirty="0">
              <a:solidFill>
                <a:schemeClr val="bg1"/>
              </a:solidFill>
            </a:endParaRPr>
          </a:p>
        </p:txBody>
      </p:sp>
    </p:spTree>
    <p:extLst>
      <p:ext uri="{BB962C8B-B14F-4D97-AF65-F5344CB8AC3E}">
        <p14:creationId xmlns:p14="http://schemas.microsoft.com/office/powerpoint/2010/main" val="1498484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 name="Rectangle 4"/>
          <p:cNvSpPr/>
          <p:nvPr/>
        </p:nvSpPr>
        <p:spPr>
          <a:xfrm>
            <a:off x="762000" y="0"/>
            <a:ext cx="7620000" cy="100884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rgbClr val="FFFF00"/>
              </a:solidFill>
            </a:endParaRPr>
          </a:p>
        </p:txBody>
      </p:sp>
      <p:sp>
        <p:nvSpPr>
          <p:cNvPr id="2" name="Title 1"/>
          <p:cNvSpPr>
            <a:spLocks noGrp="1"/>
          </p:cNvSpPr>
          <p:nvPr>
            <p:ph type="title"/>
          </p:nvPr>
        </p:nvSpPr>
        <p:spPr>
          <a:xfrm>
            <a:off x="971600" y="337220"/>
            <a:ext cx="7020780" cy="720080"/>
          </a:xfrm>
        </p:spPr>
        <p:txBody>
          <a:bodyPr>
            <a:normAutofit fontScale="90000"/>
          </a:bodyPr>
          <a:lstStyle/>
          <a:p>
            <a:pPr algn="l"/>
            <a:br>
              <a:rPr lang="en-MY" dirty="0"/>
            </a:br>
            <a:br>
              <a:rPr lang="en-MY" dirty="0"/>
            </a:br>
            <a:br>
              <a:rPr lang="en-MY" dirty="0"/>
            </a:br>
            <a:r>
              <a:rPr lang="en-MY" sz="2583" b="1" dirty="0">
                <a:solidFill>
                  <a:srgbClr val="FFFF00"/>
                </a:solidFill>
                <a:latin typeface="Calibri" panose="020F0502020204030204" pitchFamily="34" charset="0"/>
              </a:rPr>
              <a:t>Part 111 - COMPOSTION OF THE BOARD</a:t>
            </a:r>
            <a:br>
              <a:rPr lang="en-MY" sz="2583" b="1" dirty="0">
                <a:solidFill>
                  <a:srgbClr val="FFFF00"/>
                </a:solidFill>
                <a:latin typeface="Calibri" panose="020F0502020204030204" pitchFamily="34" charset="0"/>
              </a:rPr>
            </a:br>
            <a:br>
              <a:rPr lang="en-MY" sz="2583" b="1" dirty="0">
                <a:solidFill>
                  <a:srgbClr val="FFFF00"/>
                </a:solidFill>
                <a:latin typeface="Calibri" panose="020F0502020204030204" pitchFamily="34" charset="0"/>
              </a:rPr>
            </a:br>
            <a:br>
              <a:rPr lang="en-MY" dirty="0"/>
            </a:br>
            <a:endParaRPr lang="en-MY" dirty="0"/>
          </a:p>
        </p:txBody>
      </p:sp>
      <p:sp>
        <p:nvSpPr>
          <p:cNvPr id="4" name="Slide Number Placeholder 3"/>
          <p:cNvSpPr>
            <a:spLocks noGrp="1"/>
          </p:cNvSpPr>
          <p:nvPr>
            <p:ph type="sldNum" sz="quarter" idx="12"/>
          </p:nvPr>
        </p:nvSpPr>
        <p:spPr/>
        <p:txBody>
          <a:bodyPr/>
          <a:lstStyle/>
          <a:p>
            <a:fld id="{0C9EDA15-1E08-4394-8CE4-A6A1A7ED6403}" type="slidenum">
              <a:rPr lang="en-MY" smtClean="0"/>
              <a:t>3</a:t>
            </a:fld>
            <a:endParaRPr lang="en-MY" dirty="0"/>
          </a:p>
        </p:txBody>
      </p:sp>
      <p:sp>
        <p:nvSpPr>
          <p:cNvPr id="3" name="Title 1"/>
          <p:cNvSpPr txBox="1">
            <a:spLocks/>
          </p:cNvSpPr>
          <p:nvPr/>
        </p:nvSpPr>
        <p:spPr>
          <a:xfrm>
            <a:off x="971600" y="457233"/>
            <a:ext cx="7260807" cy="5040560"/>
          </a:xfrm>
          <a:prstGeom prst="rect">
            <a:avLst/>
          </a:prstGeom>
        </p:spPr>
        <p:txBody>
          <a:bodyPr vert="horz" lIns="76200" tIns="38100" rIns="76200" bIns="3810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MY" sz="3667" dirty="0"/>
          </a:p>
          <a:p>
            <a:pPr algn="l"/>
            <a:endParaRPr lang="en-MY" sz="4167" dirty="0">
              <a:latin typeface="Calibri" panose="020F0502020204030204" pitchFamily="34" charset="0"/>
            </a:endParaRPr>
          </a:p>
          <a:p>
            <a:pPr algn="l"/>
            <a:endParaRPr lang="en-MY" sz="4167" dirty="0">
              <a:latin typeface="Calibri" panose="020F0502020204030204" pitchFamily="34" charset="0"/>
            </a:endParaRPr>
          </a:p>
          <a:p>
            <a:pPr algn="l"/>
            <a:endParaRPr lang="en-MY" sz="4167" dirty="0">
              <a:latin typeface="Calibri" panose="020F0502020204030204" pitchFamily="34" charset="0"/>
            </a:endParaRPr>
          </a:p>
          <a:p>
            <a:pPr algn="l"/>
            <a:endParaRPr lang="en-MY" sz="4167" dirty="0">
              <a:latin typeface="Calibri" panose="020F0502020204030204" pitchFamily="34" charset="0"/>
            </a:endParaRPr>
          </a:p>
          <a:p>
            <a:pPr algn="l"/>
            <a:r>
              <a:rPr lang="en-MY" sz="4167" dirty="0">
                <a:latin typeface="Calibri" panose="020F0502020204030204" pitchFamily="34" charset="0"/>
              </a:rPr>
              <a:t>The Board consist of the following members appointed by the Minister;</a:t>
            </a:r>
          </a:p>
          <a:p>
            <a:pPr algn="l"/>
            <a:endParaRPr lang="en-MY" sz="4167" dirty="0">
              <a:latin typeface="Calibri" panose="020F0502020204030204" pitchFamily="34" charset="0"/>
            </a:endParaRPr>
          </a:p>
          <a:p>
            <a:pPr marL="571477" indent="-571477" algn="l">
              <a:lnSpc>
                <a:spcPct val="170000"/>
              </a:lnSpc>
              <a:buFont typeface="Arial" charset="0"/>
              <a:buChar char="•"/>
            </a:pPr>
            <a:r>
              <a:rPr lang="en-MY" sz="4167" dirty="0">
                <a:latin typeface="Calibri" panose="020F0502020204030204" pitchFamily="34" charset="0"/>
              </a:rPr>
              <a:t>Director General of JPPH who shall be the President</a:t>
            </a:r>
          </a:p>
          <a:p>
            <a:pPr marL="571477" indent="-571477" algn="l">
              <a:lnSpc>
                <a:spcPct val="170000"/>
              </a:lnSpc>
              <a:buFont typeface="Arial" charset="0"/>
              <a:buChar char="•"/>
            </a:pPr>
            <a:r>
              <a:rPr lang="en-MY" sz="4167" dirty="0">
                <a:latin typeface="Calibri" panose="020F0502020204030204" pitchFamily="34" charset="0"/>
              </a:rPr>
              <a:t>6 Registered Valuer’s from Public service</a:t>
            </a:r>
          </a:p>
          <a:p>
            <a:pPr marL="571477" indent="-571477" algn="l">
              <a:lnSpc>
                <a:spcPct val="170000"/>
              </a:lnSpc>
              <a:buFont typeface="Arial" charset="0"/>
              <a:buChar char="•"/>
            </a:pPr>
            <a:r>
              <a:rPr lang="en-MY" sz="4167" dirty="0">
                <a:latin typeface="Calibri" panose="020F0502020204030204" pitchFamily="34" charset="0"/>
              </a:rPr>
              <a:t>4 Four registered Valuer’s with 6 years experience</a:t>
            </a:r>
          </a:p>
          <a:p>
            <a:pPr marL="571477" indent="-571477" algn="l">
              <a:lnSpc>
                <a:spcPct val="170000"/>
              </a:lnSpc>
              <a:buFont typeface="Arial" charset="0"/>
              <a:buChar char="•"/>
            </a:pPr>
            <a:r>
              <a:rPr lang="en-MY" sz="4167" dirty="0">
                <a:latin typeface="Calibri" panose="020F0502020204030204" pitchFamily="34" charset="0"/>
              </a:rPr>
              <a:t>3 Registered Estate Agents nominated by the President </a:t>
            </a:r>
          </a:p>
          <a:p>
            <a:pPr marL="571477" indent="-571477" algn="l">
              <a:lnSpc>
                <a:spcPct val="170000"/>
              </a:lnSpc>
              <a:buFont typeface="Arial" charset="0"/>
              <a:buChar char="•"/>
            </a:pPr>
            <a:r>
              <a:rPr lang="en-MY" sz="4167" dirty="0">
                <a:latin typeface="Calibri" panose="020F0502020204030204" pitchFamily="34" charset="0"/>
              </a:rPr>
              <a:t>3 Registered Valuer’s nominated by the President </a:t>
            </a:r>
          </a:p>
          <a:p>
            <a:pPr marL="571477" indent="-571477" algn="l">
              <a:lnSpc>
                <a:spcPct val="170000"/>
              </a:lnSpc>
              <a:buFont typeface="Arial" charset="0"/>
              <a:buChar char="•"/>
            </a:pPr>
            <a:r>
              <a:rPr lang="en-MY" sz="4167" dirty="0">
                <a:latin typeface="Calibri" panose="020F0502020204030204" pitchFamily="34" charset="0"/>
              </a:rPr>
              <a:t>3 Registered Property Managers nominated by the President (amended)</a:t>
            </a:r>
          </a:p>
          <a:p>
            <a:pPr algn="l">
              <a:lnSpc>
                <a:spcPct val="170000"/>
              </a:lnSpc>
            </a:pPr>
            <a:endParaRPr lang="en-MY" sz="4167" dirty="0">
              <a:latin typeface="Calibri" panose="020F0502020204030204" pitchFamily="34" charset="0"/>
            </a:endParaRPr>
          </a:p>
          <a:p>
            <a:pPr algn="l">
              <a:lnSpc>
                <a:spcPct val="170000"/>
              </a:lnSpc>
            </a:pPr>
            <a:r>
              <a:rPr lang="en-MY" sz="4167" dirty="0">
                <a:latin typeface="Calibri" panose="020F0502020204030204" pitchFamily="34" charset="0"/>
              </a:rPr>
              <a:t>Total 17 board members + 3 NEW MEMBERS FOR PM (2018) = 20</a:t>
            </a:r>
          </a:p>
          <a:p>
            <a:pPr algn="l">
              <a:lnSpc>
                <a:spcPct val="170000"/>
              </a:lnSpc>
            </a:pPr>
            <a:endParaRPr lang="en-MY" sz="4167" dirty="0">
              <a:latin typeface="Calibri" panose="020F0502020204030204" pitchFamily="34" charset="0"/>
            </a:endParaRPr>
          </a:p>
          <a:p>
            <a:pPr algn="l"/>
            <a:endParaRPr lang="en-MY" sz="4167" dirty="0">
              <a:latin typeface="Calibri" panose="020F0502020204030204" pitchFamily="34" charset="0"/>
            </a:endParaRPr>
          </a:p>
          <a:p>
            <a:pPr marL="619100" indent="-619100" algn="l">
              <a:buFont typeface="+mj-lt"/>
              <a:buAutoNum type="alphaLcParenR"/>
            </a:pPr>
            <a:endParaRPr lang="en-MY" sz="4167" dirty="0">
              <a:latin typeface="Calibri" panose="020F0502020204030204" pitchFamily="34" charset="0"/>
            </a:endParaRPr>
          </a:p>
          <a:p>
            <a:pPr algn="l"/>
            <a:endParaRPr lang="en-MY" sz="3667" dirty="0"/>
          </a:p>
        </p:txBody>
      </p:sp>
    </p:spTree>
    <p:extLst>
      <p:ext uri="{BB962C8B-B14F-4D97-AF65-F5344CB8AC3E}">
        <p14:creationId xmlns:p14="http://schemas.microsoft.com/office/powerpoint/2010/main" val="236879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3" name="Flowchart: Connector 12"/>
          <p:cNvSpPr/>
          <p:nvPr/>
        </p:nvSpPr>
        <p:spPr>
          <a:xfrm>
            <a:off x="3374602" y="2158578"/>
            <a:ext cx="2027783" cy="1836872"/>
          </a:xfrm>
          <a:prstGeom prst="flowChartConnector">
            <a:avLst/>
          </a:pr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b="1" dirty="0">
                <a:solidFill>
                  <a:srgbClr val="0070C0"/>
                </a:solidFill>
                <a:latin typeface="Arial" panose="020B0604020202020204" pitchFamily="34" charset="0"/>
                <a:cs typeface="Arial" panose="020B0604020202020204" pitchFamily="34" charset="0"/>
              </a:rPr>
              <a:t>BOVAEP</a:t>
            </a:r>
            <a:endParaRPr lang="en-MY" sz="1333" b="1" dirty="0">
              <a:solidFill>
                <a:srgbClr val="0070C0"/>
              </a:solidFill>
              <a:latin typeface="Arial" panose="020B0604020202020204" pitchFamily="34" charset="0"/>
              <a:cs typeface="Arial" panose="020B0604020202020204" pitchFamily="34" charset="0"/>
            </a:endParaRPr>
          </a:p>
        </p:txBody>
      </p:sp>
      <p:sp>
        <p:nvSpPr>
          <p:cNvPr id="2" name="Rounded Rectangle 1"/>
          <p:cNvSpPr/>
          <p:nvPr/>
        </p:nvSpPr>
        <p:spPr>
          <a:xfrm>
            <a:off x="5964751" y="1378218"/>
            <a:ext cx="1800200" cy="3419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5" name="Rounded Rectangle 24"/>
          <p:cNvSpPr/>
          <p:nvPr/>
        </p:nvSpPr>
        <p:spPr>
          <a:xfrm>
            <a:off x="5964751" y="2051909"/>
            <a:ext cx="1800200" cy="3419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6" name="Rounded Rectangle 25"/>
          <p:cNvSpPr/>
          <p:nvPr/>
        </p:nvSpPr>
        <p:spPr>
          <a:xfrm>
            <a:off x="5964751" y="3643393"/>
            <a:ext cx="1800200" cy="3419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7" name="Rounded Rectangle 26"/>
          <p:cNvSpPr/>
          <p:nvPr/>
        </p:nvSpPr>
        <p:spPr>
          <a:xfrm>
            <a:off x="5964751" y="2816610"/>
            <a:ext cx="1800200" cy="3419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8" name="Rounded Rectangle 27"/>
          <p:cNvSpPr/>
          <p:nvPr/>
        </p:nvSpPr>
        <p:spPr>
          <a:xfrm>
            <a:off x="5964751" y="4452306"/>
            <a:ext cx="1800200" cy="3419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9" name="Rounded Rectangle 28"/>
          <p:cNvSpPr/>
          <p:nvPr/>
        </p:nvSpPr>
        <p:spPr>
          <a:xfrm>
            <a:off x="942111" y="1390744"/>
            <a:ext cx="1800200" cy="3419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32" name="Rounded Rectangle 31"/>
          <p:cNvSpPr/>
          <p:nvPr/>
        </p:nvSpPr>
        <p:spPr>
          <a:xfrm>
            <a:off x="942111" y="2051909"/>
            <a:ext cx="1877098" cy="3419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rPr>
              <a:t>PMC</a:t>
            </a:r>
          </a:p>
        </p:txBody>
      </p:sp>
      <p:sp>
        <p:nvSpPr>
          <p:cNvPr id="34" name="Rounded Rectangle 33"/>
          <p:cNvSpPr/>
          <p:nvPr/>
        </p:nvSpPr>
        <p:spPr>
          <a:xfrm>
            <a:off x="942111" y="2798740"/>
            <a:ext cx="1877098" cy="3419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rPr>
              <a:t>VPC</a:t>
            </a:r>
          </a:p>
        </p:txBody>
      </p:sp>
      <p:sp>
        <p:nvSpPr>
          <p:cNvPr id="35" name="Rounded Rectangle 34"/>
          <p:cNvSpPr/>
          <p:nvPr/>
        </p:nvSpPr>
        <p:spPr>
          <a:xfrm>
            <a:off x="942111" y="3653527"/>
            <a:ext cx="1877098" cy="3419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36" name="Rounded Rectangle 35"/>
          <p:cNvSpPr/>
          <p:nvPr/>
        </p:nvSpPr>
        <p:spPr>
          <a:xfrm>
            <a:off x="942111" y="4452306"/>
            <a:ext cx="1877098" cy="3419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37" name="Rounded Rectangle 36"/>
          <p:cNvSpPr/>
          <p:nvPr/>
        </p:nvSpPr>
        <p:spPr>
          <a:xfrm>
            <a:off x="3374602" y="820614"/>
            <a:ext cx="2027783" cy="5576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30" name="Rectangle 29"/>
          <p:cNvSpPr/>
          <p:nvPr/>
        </p:nvSpPr>
        <p:spPr>
          <a:xfrm>
            <a:off x="3962239" y="982858"/>
            <a:ext cx="782587" cy="323165"/>
          </a:xfrm>
          <a:prstGeom prst="rect">
            <a:avLst/>
          </a:prstGeom>
        </p:spPr>
        <p:txBody>
          <a:bodyPr wrap="none">
            <a:spAutoFit/>
          </a:bodyPr>
          <a:lstStyle/>
          <a:p>
            <a:pPr algn="ctr"/>
            <a:r>
              <a:rPr lang="en-MY" sz="1500" b="1" dirty="0">
                <a:solidFill>
                  <a:srgbClr val="333333"/>
                </a:solidFill>
                <a:latin typeface="Calibri" panose="020F0502020204030204" pitchFamily="34" charset="0"/>
              </a:rPr>
              <a:t>   EXCO </a:t>
            </a:r>
            <a:endParaRPr lang="en-US" sz="1500" dirty="0"/>
          </a:p>
        </p:txBody>
      </p:sp>
      <p:sp>
        <p:nvSpPr>
          <p:cNvPr id="38" name="Rectangle 37"/>
          <p:cNvSpPr/>
          <p:nvPr/>
        </p:nvSpPr>
        <p:spPr>
          <a:xfrm>
            <a:off x="6443144" y="1363502"/>
            <a:ext cx="830683" cy="323165"/>
          </a:xfrm>
          <a:prstGeom prst="rect">
            <a:avLst/>
          </a:prstGeom>
        </p:spPr>
        <p:txBody>
          <a:bodyPr wrap="square">
            <a:spAutoFit/>
          </a:bodyPr>
          <a:lstStyle/>
          <a:p>
            <a:r>
              <a:rPr lang="en-MY" sz="1500" b="1" dirty="0">
                <a:solidFill>
                  <a:srgbClr val="333333"/>
                </a:solidFill>
                <a:latin typeface="Calibri" panose="020F0502020204030204" pitchFamily="34" charset="0"/>
              </a:rPr>
              <a:t> EAPC</a:t>
            </a:r>
            <a:endParaRPr lang="en-US" sz="1500" dirty="0"/>
          </a:p>
        </p:txBody>
      </p:sp>
      <p:sp>
        <p:nvSpPr>
          <p:cNvPr id="39" name="Rectangle 38"/>
          <p:cNvSpPr/>
          <p:nvPr/>
        </p:nvSpPr>
        <p:spPr>
          <a:xfrm>
            <a:off x="6520143" y="2048076"/>
            <a:ext cx="532710" cy="323165"/>
          </a:xfrm>
          <a:prstGeom prst="rect">
            <a:avLst/>
          </a:prstGeom>
        </p:spPr>
        <p:txBody>
          <a:bodyPr wrap="none">
            <a:spAutoFit/>
          </a:bodyPr>
          <a:lstStyle/>
          <a:p>
            <a:r>
              <a:rPr lang="en-MY" sz="1500" b="1" dirty="0">
                <a:solidFill>
                  <a:srgbClr val="333333"/>
                </a:solidFill>
                <a:latin typeface="Calibri" panose="020F0502020204030204" pitchFamily="34" charset="0"/>
              </a:rPr>
              <a:t>ERC </a:t>
            </a:r>
            <a:endParaRPr lang="en-US" sz="1500" dirty="0"/>
          </a:p>
        </p:txBody>
      </p:sp>
      <p:sp>
        <p:nvSpPr>
          <p:cNvPr id="40" name="Rectangle 39"/>
          <p:cNvSpPr/>
          <p:nvPr/>
        </p:nvSpPr>
        <p:spPr>
          <a:xfrm>
            <a:off x="6427222" y="2803481"/>
            <a:ext cx="527709" cy="323165"/>
          </a:xfrm>
          <a:prstGeom prst="rect">
            <a:avLst/>
          </a:prstGeom>
        </p:spPr>
        <p:txBody>
          <a:bodyPr wrap="none">
            <a:spAutoFit/>
          </a:bodyPr>
          <a:lstStyle/>
          <a:p>
            <a:pPr algn="ctr"/>
            <a:r>
              <a:rPr lang="en-MY" sz="1500" b="1" dirty="0">
                <a:solidFill>
                  <a:srgbClr val="333333"/>
                </a:solidFill>
                <a:latin typeface="Calibri" panose="020F0502020204030204" pitchFamily="34" charset="0"/>
              </a:rPr>
              <a:t>  CIC</a:t>
            </a:r>
            <a:endParaRPr lang="en-US" sz="1500" dirty="0"/>
          </a:p>
        </p:txBody>
      </p:sp>
      <p:sp>
        <p:nvSpPr>
          <p:cNvPr id="41" name="Rectangle 40"/>
          <p:cNvSpPr/>
          <p:nvPr/>
        </p:nvSpPr>
        <p:spPr>
          <a:xfrm>
            <a:off x="6566230" y="3718282"/>
            <a:ext cx="511679" cy="323165"/>
          </a:xfrm>
          <a:prstGeom prst="rect">
            <a:avLst/>
          </a:prstGeom>
        </p:spPr>
        <p:txBody>
          <a:bodyPr wrap="none">
            <a:spAutoFit/>
          </a:bodyPr>
          <a:lstStyle/>
          <a:p>
            <a:r>
              <a:rPr lang="en-MY" sz="1500" b="1" dirty="0">
                <a:solidFill>
                  <a:srgbClr val="333333"/>
                </a:solidFill>
                <a:latin typeface="Calibri" panose="020F0502020204030204" pitchFamily="34" charset="0"/>
              </a:rPr>
              <a:t>CPD</a:t>
            </a:r>
            <a:endParaRPr lang="en-US" sz="1500" dirty="0"/>
          </a:p>
        </p:txBody>
      </p:sp>
      <p:sp>
        <p:nvSpPr>
          <p:cNvPr id="42" name="Rectangle 41"/>
          <p:cNvSpPr/>
          <p:nvPr/>
        </p:nvSpPr>
        <p:spPr>
          <a:xfrm>
            <a:off x="6566897" y="4481515"/>
            <a:ext cx="558166" cy="323165"/>
          </a:xfrm>
          <a:prstGeom prst="rect">
            <a:avLst/>
          </a:prstGeom>
        </p:spPr>
        <p:txBody>
          <a:bodyPr wrap="none">
            <a:spAutoFit/>
          </a:bodyPr>
          <a:lstStyle/>
          <a:p>
            <a:r>
              <a:rPr lang="en-MY" sz="1500" b="1" dirty="0">
                <a:solidFill>
                  <a:srgbClr val="333333"/>
                </a:solidFill>
                <a:latin typeface="Calibri" panose="020F0502020204030204" pitchFamily="34" charset="0"/>
              </a:rPr>
              <a:t>CMC</a:t>
            </a:r>
            <a:endParaRPr lang="en-US" sz="1500" dirty="0"/>
          </a:p>
        </p:txBody>
      </p:sp>
      <p:sp>
        <p:nvSpPr>
          <p:cNvPr id="43" name="Rectangle 42"/>
          <p:cNvSpPr/>
          <p:nvPr/>
        </p:nvSpPr>
        <p:spPr>
          <a:xfrm>
            <a:off x="1418995" y="4469380"/>
            <a:ext cx="1107996" cy="323165"/>
          </a:xfrm>
          <a:prstGeom prst="rect">
            <a:avLst/>
          </a:prstGeom>
        </p:spPr>
        <p:txBody>
          <a:bodyPr wrap="none">
            <a:spAutoFit/>
          </a:bodyPr>
          <a:lstStyle/>
          <a:p>
            <a:r>
              <a:rPr lang="en-MY" sz="1500" b="1" dirty="0">
                <a:solidFill>
                  <a:srgbClr val="333333"/>
                </a:solidFill>
                <a:latin typeface="Calibri" panose="020F0502020204030204" pitchFamily="34" charset="0"/>
              </a:rPr>
              <a:t>     LC	</a:t>
            </a:r>
            <a:endParaRPr lang="en-US" sz="1500" dirty="0"/>
          </a:p>
        </p:txBody>
      </p:sp>
      <p:sp>
        <p:nvSpPr>
          <p:cNvPr id="44" name="Rectangle 43"/>
          <p:cNvSpPr/>
          <p:nvPr/>
        </p:nvSpPr>
        <p:spPr>
          <a:xfrm>
            <a:off x="1234544" y="3704747"/>
            <a:ext cx="894156" cy="323165"/>
          </a:xfrm>
          <a:prstGeom prst="rect">
            <a:avLst/>
          </a:prstGeom>
        </p:spPr>
        <p:txBody>
          <a:bodyPr wrap="none">
            <a:spAutoFit/>
          </a:bodyPr>
          <a:lstStyle/>
          <a:p>
            <a:pPr algn="ctr"/>
            <a:r>
              <a:rPr lang="en-MY" sz="1500" b="1" dirty="0">
                <a:solidFill>
                  <a:srgbClr val="333333"/>
                </a:solidFill>
                <a:latin typeface="Calibri" panose="020F0502020204030204" pitchFamily="34" charset="0"/>
              </a:rPr>
              <a:t>         ACC</a:t>
            </a:r>
            <a:endParaRPr lang="en-US" sz="1500" dirty="0"/>
          </a:p>
        </p:txBody>
      </p:sp>
      <p:cxnSp>
        <p:nvCxnSpPr>
          <p:cNvPr id="52" name="Straight Connector 51"/>
          <p:cNvCxnSpPr>
            <a:stCxn id="37" idx="2"/>
            <a:endCxn id="13" idx="0"/>
          </p:cNvCxnSpPr>
          <p:nvPr/>
        </p:nvCxnSpPr>
        <p:spPr>
          <a:xfrm>
            <a:off x="4388493" y="1378217"/>
            <a:ext cx="0" cy="780362"/>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2" idx="1"/>
          </p:cNvCxnSpPr>
          <p:nvPr/>
        </p:nvCxnSpPr>
        <p:spPr>
          <a:xfrm flipH="1">
            <a:off x="5089769" y="1549179"/>
            <a:ext cx="874982" cy="806673"/>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25" idx="1"/>
          </p:cNvCxnSpPr>
          <p:nvPr/>
        </p:nvCxnSpPr>
        <p:spPr>
          <a:xfrm flipH="1">
            <a:off x="5402384" y="2222871"/>
            <a:ext cx="562367" cy="598609"/>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26" idx="1"/>
          </p:cNvCxnSpPr>
          <p:nvPr/>
        </p:nvCxnSpPr>
        <p:spPr>
          <a:xfrm flipH="1" flipV="1">
            <a:off x="5255846" y="3545572"/>
            <a:ext cx="708905" cy="268783"/>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4874846" y="3897968"/>
            <a:ext cx="1089905" cy="752498"/>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36" idx="3"/>
          </p:cNvCxnSpPr>
          <p:nvPr/>
        </p:nvCxnSpPr>
        <p:spPr>
          <a:xfrm flipV="1">
            <a:off x="2819209" y="3870770"/>
            <a:ext cx="1098253" cy="752498"/>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35" idx="3"/>
          </p:cNvCxnSpPr>
          <p:nvPr/>
        </p:nvCxnSpPr>
        <p:spPr>
          <a:xfrm flipV="1">
            <a:off x="2819209" y="3502885"/>
            <a:ext cx="636437" cy="321604"/>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34" idx="3"/>
            <a:endCxn id="13" idx="2"/>
          </p:cNvCxnSpPr>
          <p:nvPr/>
        </p:nvCxnSpPr>
        <p:spPr>
          <a:xfrm>
            <a:off x="2819209" y="2969702"/>
            <a:ext cx="555393" cy="107313"/>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27" idx="1"/>
            <a:endCxn id="13" idx="6"/>
          </p:cNvCxnSpPr>
          <p:nvPr/>
        </p:nvCxnSpPr>
        <p:spPr>
          <a:xfrm flipH="1">
            <a:off x="5402385" y="2987572"/>
            <a:ext cx="562366" cy="89443"/>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32" idx="3"/>
          </p:cNvCxnSpPr>
          <p:nvPr/>
        </p:nvCxnSpPr>
        <p:spPr>
          <a:xfrm>
            <a:off x="2819209" y="2222870"/>
            <a:ext cx="636437" cy="463668"/>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29" idx="3"/>
          </p:cNvCxnSpPr>
          <p:nvPr/>
        </p:nvCxnSpPr>
        <p:spPr>
          <a:xfrm>
            <a:off x="2742311" y="1561705"/>
            <a:ext cx="1038382" cy="761295"/>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flipH="1">
            <a:off x="1376644" y="1380488"/>
            <a:ext cx="909091" cy="323165"/>
          </a:xfrm>
          <a:prstGeom prst="rect">
            <a:avLst/>
          </a:prstGeom>
          <a:noFill/>
        </p:spPr>
        <p:txBody>
          <a:bodyPr wrap="square" rtlCol="0">
            <a:spAutoFit/>
          </a:bodyPr>
          <a:lstStyle/>
          <a:p>
            <a:pPr algn="ctr"/>
            <a:r>
              <a:rPr lang="en-US" sz="1500" b="1" dirty="0"/>
              <a:t>TPC</a:t>
            </a:r>
          </a:p>
        </p:txBody>
      </p:sp>
      <p:sp>
        <p:nvSpPr>
          <p:cNvPr id="49" name="Rounded Rectangle 48"/>
          <p:cNvSpPr/>
          <p:nvPr/>
        </p:nvSpPr>
        <p:spPr>
          <a:xfrm>
            <a:off x="3619598" y="5020201"/>
            <a:ext cx="1800200" cy="3419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rPr>
              <a:t>PRC</a:t>
            </a:r>
          </a:p>
        </p:txBody>
      </p:sp>
      <p:cxnSp>
        <p:nvCxnSpPr>
          <p:cNvPr id="51" name="Straight Connector 50"/>
          <p:cNvCxnSpPr>
            <a:endCxn id="13" idx="4"/>
          </p:cNvCxnSpPr>
          <p:nvPr/>
        </p:nvCxnSpPr>
        <p:spPr>
          <a:xfrm flipH="1" flipV="1">
            <a:off x="4388494" y="3995450"/>
            <a:ext cx="5853" cy="1024752"/>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586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8" name="Text Placeholder 2"/>
          <p:cNvSpPr txBox="1">
            <a:spLocks/>
          </p:cNvSpPr>
          <p:nvPr/>
        </p:nvSpPr>
        <p:spPr bwMode="auto">
          <a:xfrm>
            <a:off x="1751687" y="315578"/>
            <a:ext cx="6509570" cy="112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l" rtl="0" eaLnBrk="1" fontAlgn="base" hangingPunct="1">
              <a:spcBef>
                <a:spcPct val="20000"/>
              </a:spcBef>
              <a:spcAft>
                <a:spcPct val="0"/>
              </a:spcAft>
              <a:buFont typeface="Arial" charset="0"/>
              <a:buNone/>
              <a:defRPr sz="2000" kern="1200">
                <a:solidFill>
                  <a:schemeClr val="tx1">
                    <a:tint val="75000"/>
                  </a:schemeClr>
                </a:solidFill>
                <a:latin typeface="+mn-lt"/>
                <a:ea typeface="+mn-ea"/>
                <a:cs typeface="+mn-cs"/>
              </a:defRPr>
            </a:lvl1pPr>
            <a:lvl2pPr marL="457200" indent="0" algn="l" rtl="0" eaLnBrk="1" fontAlgn="base" hangingPunct="1">
              <a:spcBef>
                <a:spcPct val="20000"/>
              </a:spcBef>
              <a:spcAft>
                <a:spcPct val="0"/>
              </a:spcAft>
              <a:buFont typeface="Arial" charset="0"/>
              <a:buNone/>
              <a:defRPr sz="1800" kern="1200">
                <a:solidFill>
                  <a:schemeClr val="tx1">
                    <a:tint val="75000"/>
                  </a:schemeClr>
                </a:solidFill>
                <a:latin typeface="+mn-lt"/>
                <a:ea typeface="+mn-ea"/>
                <a:cs typeface="+mn-cs"/>
              </a:defRPr>
            </a:lvl2pPr>
            <a:lvl3pPr marL="914400" indent="0" algn="l" rtl="0" eaLnBrk="1" fontAlgn="base" hangingPunct="1">
              <a:spcBef>
                <a:spcPct val="20000"/>
              </a:spcBef>
              <a:spcAft>
                <a:spcPct val="0"/>
              </a:spcAft>
              <a:buFont typeface="Arial" charset="0"/>
              <a:buNone/>
              <a:defRPr sz="1600" kern="1200">
                <a:solidFill>
                  <a:schemeClr val="tx1">
                    <a:tint val="75000"/>
                  </a:schemeClr>
                </a:solidFill>
                <a:latin typeface="+mn-lt"/>
                <a:ea typeface="+mn-ea"/>
                <a:cs typeface="+mn-cs"/>
              </a:defRPr>
            </a:lvl3pPr>
            <a:lvl4pPr marL="1371600" indent="0" algn="l" rtl="0" eaLnBrk="1" fontAlgn="base" hangingPunct="1">
              <a:spcBef>
                <a:spcPct val="20000"/>
              </a:spcBef>
              <a:spcAft>
                <a:spcPct val="0"/>
              </a:spcAft>
              <a:buFont typeface="Arial" charset="0"/>
              <a:buNone/>
              <a:defRPr sz="1400" kern="1200">
                <a:solidFill>
                  <a:schemeClr val="tx1">
                    <a:tint val="75000"/>
                  </a:schemeClr>
                </a:solidFill>
                <a:latin typeface="+mn-lt"/>
                <a:ea typeface="+mn-ea"/>
                <a:cs typeface="+mn-cs"/>
              </a:defRPr>
            </a:lvl4pPr>
            <a:lvl5pPr marL="1828800" indent="0" algn="l" rtl="0" eaLnBrk="1" fontAlgn="base" hangingPunct="1">
              <a:spcBef>
                <a:spcPct val="20000"/>
              </a:spcBef>
              <a:spcAft>
                <a:spcPct val="0"/>
              </a:spcAft>
              <a:buFont typeface="Arial"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fontAlgn="auto">
              <a:spcBef>
                <a:spcPts val="0"/>
              </a:spcBef>
              <a:spcAft>
                <a:spcPts val="0"/>
              </a:spcAft>
              <a:defRPr/>
            </a:pPr>
            <a:r>
              <a:rPr lang="en-US" sz="2667" b="1" spc="-83" dirty="0">
                <a:solidFill>
                  <a:srgbClr val="FF0000"/>
                </a:solidFill>
                <a:latin typeface="Arial" charset="0"/>
                <a:ea typeface="Arial" charset="0"/>
                <a:cs typeface="Arial" charset="0"/>
              </a:rPr>
              <a:t>Number of Firms Registered </a:t>
            </a:r>
            <a:r>
              <a:rPr lang="en-US" sz="2667" b="1" spc="-83" dirty="0">
                <a:solidFill>
                  <a:schemeClr val="tx1"/>
                </a:solidFill>
                <a:latin typeface="Arial" charset="0"/>
                <a:ea typeface="Arial" charset="0"/>
                <a:cs typeface="Arial" charset="0"/>
              </a:rPr>
              <a:t>(Active)</a:t>
            </a:r>
            <a:endParaRPr lang="en-MY" sz="3333" b="1" kern="0" spc="42" dirty="0">
              <a:ln w="11430"/>
              <a:solidFill>
                <a:schemeClr val="tx1"/>
              </a:solidFill>
              <a:effectLst>
                <a:outerShdw blurRad="76200" dist="50800" dir="5400000" algn="tl" rotWithShape="0">
                  <a:srgbClr val="000000">
                    <a:alpha val="65000"/>
                  </a:srgbClr>
                </a:outerShdw>
              </a:effectLst>
              <a:latin typeface="Arial" charset="0"/>
              <a:ea typeface="Arial" charset="0"/>
              <a:cs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010251468"/>
              </p:ext>
            </p:extLst>
          </p:nvPr>
        </p:nvGraphicFramePr>
        <p:xfrm>
          <a:off x="1571625" y="1576917"/>
          <a:ext cx="6000750" cy="3571876"/>
        </p:xfrm>
        <a:graphic>
          <a:graphicData uri="http://schemas.openxmlformats.org/drawingml/2006/table">
            <a:tbl>
              <a:tblPr firstRow="1" bandRow="1">
                <a:tableStyleId>{5C22544A-7EE6-4342-B048-85BDC9FD1C3A}</a:tableStyleId>
              </a:tblPr>
              <a:tblGrid>
                <a:gridCol w="4485409">
                  <a:extLst>
                    <a:ext uri="{9D8B030D-6E8A-4147-A177-3AD203B41FA5}">
                      <a16:colId xmlns:a16="http://schemas.microsoft.com/office/drawing/2014/main" val="20000"/>
                    </a:ext>
                  </a:extLst>
                </a:gridCol>
                <a:gridCol w="1515341">
                  <a:extLst>
                    <a:ext uri="{9D8B030D-6E8A-4147-A177-3AD203B41FA5}">
                      <a16:colId xmlns:a16="http://schemas.microsoft.com/office/drawing/2014/main" val="20001"/>
                    </a:ext>
                  </a:extLst>
                </a:gridCol>
              </a:tblGrid>
              <a:tr h="560122">
                <a:tc>
                  <a:txBody>
                    <a:bodyPr/>
                    <a:lstStyle/>
                    <a:p>
                      <a:pPr algn="l"/>
                      <a:r>
                        <a:rPr lang="en-US" sz="2000" dirty="0"/>
                        <a:t>TYPE</a:t>
                      </a:r>
                      <a:r>
                        <a:rPr lang="en-US" sz="2000" baseline="0" dirty="0"/>
                        <a:t> </a:t>
                      </a:r>
                      <a:endParaRPr lang="en-MY" sz="2000" dirty="0"/>
                    </a:p>
                  </a:txBody>
                  <a:tcPr marL="76201" marR="76201" marT="50805" marB="50805" anchor="ctr"/>
                </a:tc>
                <a:tc>
                  <a:txBody>
                    <a:bodyPr/>
                    <a:lstStyle/>
                    <a:p>
                      <a:pPr algn="ctr"/>
                      <a:r>
                        <a:rPr lang="en-US" sz="2000" dirty="0"/>
                        <a:t>NO’s</a:t>
                      </a:r>
                      <a:endParaRPr lang="en-MY" sz="2000" dirty="0"/>
                    </a:p>
                  </a:txBody>
                  <a:tcPr marL="76201" marR="76201" marT="50805" marB="50805" anchor="ctr"/>
                </a:tc>
                <a:extLst>
                  <a:ext uri="{0D108BD9-81ED-4DB2-BD59-A6C34878D82A}">
                    <a16:rowId xmlns:a16="http://schemas.microsoft.com/office/drawing/2014/main" val="10000"/>
                  </a:ext>
                </a:extLst>
              </a:tr>
              <a:tr h="6747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Valuer &amp; Estate Agent (VE)          </a:t>
                      </a:r>
                    </a:p>
                  </a:txBody>
                  <a:tcPr marL="76201" marR="76201" marT="50805" marB="50805" anchor="ctr"/>
                </a:tc>
                <a:tc>
                  <a:txBody>
                    <a:bodyPr/>
                    <a:lstStyle/>
                    <a:p>
                      <a:pPr algn="ctr"/>
                      <a:r>
                        <a:rPr lang="en-US" sz="2000" dirty="0"/>
                        <a:t>374</a:t>
                      </a:r>
                      <a:endParaRPr lang="en-MY" sz="2000" dirty="0"/>
                    </a:p>
                  </a:txBody>
                  <a:tcPr marL="76201" marR="76201" marT="50805" marB="50805" anchor="ctr"/>
                </a:tc>
                <a:extLst>
                  <a:ext uri="{0D108BD9-81ED-4DB2-BD59-A6C34878D82A}">
                    <a16:rowId xmlns:a16="http://schemas.microsoft.com/office/drawing/2014/main" val="10001"/>
                  </a:ext>
                </a:extLst>
              </a:tr>
              <a:tr h="406443">
                <a:tc>
                  <a:txBody>
                    <a:bodyPr/>
                    <a:lstStyle/>
                    <a:p>
                      <a:pPr algn="l"/>
                      <a:r>
                        <a:rPr lang="en-US" sz="2000" dirty="0"/>
                        <a:t>Valuers (V)</a:t>
                      </a:r>
                      <a:endParaRPr lang="en-MY" sz="2000" dirty="0"/>
                    </a:p>
                  </a:txBody>
                  <a:tcPr marL="76201" marR="76201" marT="50805" marB="50805" anchor="ctr"/>
                </a:tc>
                <a:tc>
                  <a:txBody>
                    <a:bodyPr/>
                    <a:lstStyle/>
                    <a:p>
                      <a:pPr algn="ctr"/>
                      <a:r>
                        <a:rPr lang="en-US" sz="2000" dirty="0"/>
                        <a:t>112</a:t>
                      </a:r>
                      <a:endParaRPr lang="en-MY" sz="2000" dirty="0"/>
                    </a:p>
                  </a:txBody>
                  <a:tcPr marL="76201" marR="76201" marT="50805" marB="50805" anchor="ctr"/>
                </a:tc>
                <a:extLst>
                  <a:ext uri="{0D108BD9-81ED-4DB2-BD59-A6C34878D82A}">
                    <a16:rowId xmlns:a16="http://schemas.microsoft.com/office/drawing/2014/main" val="10002"/>
                  </a:ext>
                </a:extLst>
              </a:tr>
              <a:tr h="406443">
                <a:tc>
                  <a:txBody>
                    <a:bodyPr/>
                    <a:lstStyle/>
                    <a:p>
                      <a:pPr algn="l"/>
                      <a:r>
                        <a:rPr lang="en-US" sz="2000" dirty="0"/>
                        <a:t>Appraisers &amp; Estate Agent (AE) </a:t>
                      </a:r>
                      <a:endParaRPr lang="en-MY" sz="2000" dirty="0"/>
                    </a:p>
                  </a:txBody>
                  <a:tcPr marL="76201" marR="76201" marT="50805" marB="50805" anchor="ctr"/>
                </a:tc>
                <a:tc>
                  <a:txBody>
                    <a:bodyPr/>
                    <a:lstStyle/>
                    <a:p>
                      <a:pPr algn="ctr"/>
                      <a:r>
                        <a:rPr lang="en-US" sz="2000" dirty="0"/>
                        <a:t>7</a:t>
                      </a:r>
                      <a:endParaRPr lang="en-MY" sz="2000" dirty="0"/>
                    </a:p>
                  </a:txBody>
                  <a:tcPr marL="76201" marR="76201" marT="50805" marB="50805" anchor="ctr"/>
                </a:tc>
                <a:extLst>
                  <a:ext uri="{0D108BD9-81ED-4DB2-BD59-A6C34878D82A}">
                    <a16:rowId xmlns:a16="http://schemas.microsoft.com/office/drawing/2014/main" val="10003"/>
                  </a:ext>
                </a:extLst>
              </a:tr>
              <a:tr h="406443">
                <a:tc>
                  <a:txBody>
                    <a:bodyPr/>
                    <a:lstStyle/>
                    <a:p>
                      <a:pPr algn="l"/>
                      <a:r>
                        <a:rPr lang="en-US" sz="2000" dirty="0"/>
                        <a:t>Estate Agents (E)</a:t>
                      </a:r>
                      <a:endParaRPr lang="en-MY" sz="2000" dirty="0"/>
                    </a:p>
                  </a:txBody>
                  <a:tcPr marL="76201" marR="76201" marT="50805" marB="50805" anchor="ctr"/>
                </a:tc>
                <a:tc>
                  <a:txBody>
                    <a:bodyPr/>
                    <a:lstStyle/>
                    <a:p>
                      <a:pPr algn="ctr"/>
                      <a:r>
                        <a:rPr lang="en-US" sz="2000" dirty="0"/>
                        <a:t>994</a:t>
                      </a:r>
                      <a:endParaRPr lang="en-MY" sz="2000" dirty="0"/>
                    </a:p>
                  </a:txBody>
                  <a:tcPr marL="76201" marR="76201" marT="50805" marB="50805" anchor="ctr"/>
                </a:tc>
                <a:extLst>
                  <a:ext uri="{0D108BD9-81ED-4DB2-BD59-A6C34878D82A}">
                    <a16:rowId xmlns:a16="http://schemas.microsoft.com/office/drawing/2014/main" val="10004"/>
                  </a:ext>
                </a:extLst>
              </a:tr>
              <a:tr h="711275">
                <a:tc>
                  <a:txBody>
                    <a:bodyPr/>
                    <a:lstStyle/>
                    <a:p>
                      <a:pPr algn="l"/>
                      <a:r>
                        <a:rPr lang="en-US" sz="2000" dirty="0"/>
                        <a:t>Estate Agent &amp; Property Management (EPM) </a:t>
                      </a:r>
                      <a:endParaRPr lang="en-MY" sz="2000" dirty="0"/>
                    </a:p>
                  </a:txBody>
                  <a:tcPr marL="76201" marR="76201" marT="50805" marB="50805" anchor="ctr"/>
                </a:tc>
                <a:tc>
                  <a:txBody>
                    <a:bodyPr/>
                    <a:lstStyle/>
                    <a:p>
                      <a:pPr algn="ctr"/>
                      <a:r>
                        <a:rPr lang="en-US" sz="2000" dirty="0"/>
                        <a:t>7</a:t>
                      </a:r>
                      <a:endParaRPr lang="en-MY" sz="2000" dirty="0"/>
                    </a:p>
                  </a:txBody>
                  <a:tcPr marL="76201" marR="76201" marT="50805" marB="50805" anchor="ctr"/>
                </a:tc>
                <a:extLst>
                  <a:ext uri="{0D108BD9-81ED-4DB2-BD59-A6C34878D82A}">
                    <a16:rowId xmlns:a16="http://schemas.microsoft.com/office/drawing/2014/main" val="10005"/>
                  </a:ext>
                </a:extLst>
              </a:tr>
              <a:tr h="406443">
                <a:tc>
                  <a:txBody>
                    <a:bodyPr/>
                    <a:lstStyle/>
                    <a:p>
                      <a:pPr algn="l"/>
                      <a:r>
                        <a:rPr lang="en-US" sz="2000" dirty="0"/>
                        <a:t>Property Management (PM) </a:t>
                      </a:r>
                      <a:endParaRPr lang="en-MY" sz="2000" dirty="0"/>
                    </a:p>
                  </a:txBody>
                  <a:tcPr marL="76201" marR="76201" marT="50805" marB="50805" anchor="ctr"/>
                </a:tc>
                <a:tc>
                  <a:txBody>
                    <a:bodyPr/>
                    <a:lstStyle/>
                    <a:p>
                      <a:pPr algn="ctr"/>
                      <a:r>
                        <a:rPr lang="en-US" sz="2000" dirty="0"/>
                        <a:t>58</a:t>
                      </a:r>
                      <a:endParaRPr lang="en-MY" sz="2000" dirty="0"/>
                    </a:p>
                  </a:txBody>
                  <a:tcPr marL="76201" marR="76201" marT="50805" marB="50805"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028842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8" name="Text Placeholder 2"/>
          <p:cNvSpPr txBox="1">
            <a:spLocks/>
          </p:cNvSpPr>
          <p:nvPr/>
        </p:nvSpPr>
        <p:spPr bwMode="auto">
          <a:xfrm>
            <a:off x="1751687" y="297216"/>
            <a:ext cx="6509570" cy="112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l" rtl="0" eaLnBrk="1" fontAlgn="base" hangingPunct="1">
              <a:spcBef>
                <a:spcPct val="20000"/>
              </a:spcBef>
              <a:spcAft>
                <a:spcPct val="0"/>
              </a:spcAft>
              <a:buFont typeface="Arial" charset="0"/>
              <a:buNone/>
              <a:defRPr sz="2000" kern="1200">
                <a:solidFill>
                  <a:schemeClr val="tx1">
                    <a:tint val="75000"/>
                  </a:schemeClr>
                </a:solidFill>
                <a:latin typeface="+mn-lt"/>
                <a:ea typeface="+mn-ea"/>
                <a:cs typeface="+mn-cs"/>
              </a:defRPr>
            </a:lvl1pPr>
            <a:lvl2pPr marL="457200" indent="0" algn="l" rtl="0" eaLnBrk="1" fontAlgn="base" hangingPunct="1">
              <a:spcBef>
                <a:spcPct val="20000"/>
              </a:spcBef>
              <a:spcAft>
                <a:spcPct val="0"/>
              </a:spcAft>
              <a:buFont typeface="Arial" charset="0"/>
              <a:buNone/>
              <a:defRPr sz="1800" kern="1200">
                <a:solidFill>
                  <a:schemeClr val="tx1">
                    <a:tint val="75000"/>
                  </a:schemeClr>
                </a:solidFill>
                <a:latin typeface="+mn-lt"/>
                <a:ea typeface="+mn-ea"/>
                <a:cs typeface="+mn-cs"/>
              </a:defRPr>
            </a:lvl2pPr>
            <a:lvl3pPr marL="914400" indent="0" algn="l" rtl="0" eaLnBrk="1" fontAlgn="base" hangingPunct="1">
              <a:spcBef>
                <a:spcPct val="20000"/>
              </a:spcBef>
              <a:spcAft>
                <a:spcPct val="0"/>
              </a:spcAft>
              <a:buFont typeface="Arial" charset="0"/>
              <a:buNone/>
              <a:defRPr sz="1600" kern="1200">
                <a:solidFill>
                  <a:schemeClr val="tx1">
                    <a:tint val="75000"/>
                  </a:schemeClr>
                </a:solidFill>
                <a:latin typeface="+mn-lt"/>
                <a:ea typeface="+mn-ea"/>
                <a:cs typeface="+mn-cs"/>
              </a:defRPr>
            </a:lvl3pPr>
            <a:lvl4pPr marL="1371600" indent="0" algn="l" rtl="0" eaLnBrk="1" fontAlgn="base" hangingPunct="1">
              <a:spcBef>
                <a:spcPct val="20000"/>
              </a:spcBef>
              <a:spcAft>
                <a:spcPct val="0"/>
              </a:spcAft>
              <a:buFont typeface="Arial" charset="0"/>
              <a:buNone/>
              <a:defRPr sz="1400" kern="1200">
                <a:solidFill>
                  <a:schemeClr val="tx1">
                    <a:tint val="75000"/>
                  </a:schemeClr>
                </a:solidFill>
                <a:latin typeface="+mn-lt"/>
                <a:ea typeface="+mn-ea"/>
                <a:cs typeface="+mn-cs"/>
              </a:defRPr>
            </a:lvl4pPr>
            <a:lvl5pPr marL="1828800" indent="0" algn="l" rtl="0" eaLnBrk="1" fontAlgn="base" hangingPunct="1">
              <a:spcBef>
                <a:spcPct val="20000"/>
              </a:spcBef>
              <a:spcAft>
                <a:spcPct val="0"/>
              </a:spcAft>
              <a:buFont typeface="Arial"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fontAlgn="auto">
              <a:spcBef>
                <a:spcPts val="0"/>
              </a:spcBef>
              <a:spcAft>
                <a:spcPts val="0"/>
              </a:spcAft>
              <a:defRPr/>
            </a:pPr>
            <a:r>
              <a:rPr lang="en-US" sz="2667" b="1" spc="-83" dirty="0">
                <a:solidFill>
                  <a:srgbClr val="FF0000"/>
                </a:solidFill>
                <a:latin typeface="Cambria"/>
                <a:ea typeface="+mj-ea"/>
                <a:cs typeface="+mj-cs"/>
              </a:rPr>
              <a:t>Registered Members  </a:t>
            </a:r>
            <a:r>
              <a:rPr lang="en-US" sz="2667" b="1" spc="-83" dirty="0">
                <a:solidFill>
                  <a:schemeClr val="tx1"/>
                </a:solidFill>
                <a:latin typeface="Cambria"/>
                <a:ea typeface="+mj-ea"/>
                <a:cs typeface="+mj-cs"/>
              </a:rPr>
              <a:t>(Active)</a:t>
            </a:r>
            <a:endParaRPr lang="en-MY" sz="3333" b="1" kern="0" spc="42" dirty="0">
              <a:ln w="11430"/>
              <a:solidFill>
                <a:schemeClr val="tx1"/>
              </a:solidFill>
              <a:effectLst>
                <a:outerShdw blurRad="76200" dist="50800" dir="5400000" algn="tl" rotWithShape="0">
                  <a:srgbClr val="000000">
                    <a:alpha val="65000"/>
                  </a:srgbClr>
                </a:outerShdw>
              </a:effectLst>
              <a:latin typeface="Century Gothic"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92911119"/>
              </p:ext>
            </p:extLst>
          </p:nvPr>
        </p:nvGraphicFramePr>
        <p:xfrm>
          <a:off x="1571625" y="1576917"/>
          <a:ext cx="6000750" cy="3442232"/>
        </p:xfrm>
        <a:graphic>
          <a:graphicData uri="http://schemas.openxmlformats.org/drawingml/2006/table">
            <a:tbl>
              <a:tblPr firstRow="1" bandRow="1">
                <a:tableStyleId>{5C22544A-7EE6-4342-B048-85BDC9FD1C3A}</a:tableStyleId>
              </a:tblPr>
              <a:tblGrid>
                <a:gridCol w="4485409">
                  <a:extLst>
                    <a:ext uri="{9D8B030D-6E8A-4147-A177-3AD203B41FA5}">
                      <a16:colId xmlns:a16="http://schemas.microsoft.com/office/drawing/2014/main" val="20000"/>
                    </a:ext>
                  </a:extLst>
                </a:gridCol>
                <a:gridCol w="1515341">
                  <a:extLst>
                    <a:ext uri="{9D8B030D-6E8A-4147-A177-3AD203B41FA5}">
                      <a16:colId xmlns:a16="http://schemas.microsoft.com/office/drawing/2014/main" val="20001"/>
                    </a:ext>
                  </a:extLst>
                </a:gridCol>
              </a:tblGrid>
              <a:tr h="560072">
                <a:tc>
                  <a:txBody>
                    <a:bodyPr/>
                    <a:lstStyle/>
                    <a:p>
                      <a:pPr algn="l"/>
                      <a:r>
                        <a:rPr lang="en-US" sz="2000" dirty="0"/>
                        <a:t>TYPE</a:t>
                      </a:r>
                      <a:r>
                        <a:rPr lang="en-US" sz="2000" baseline="0" dirty="0"/>
                        <a:t> </a:t>
                      </a:r>
                      <a:endParaRPr lang="en-MY" sz="2000" dirty="0"/>
                    </a:p>
                  </a:txBody>
                  <a:tcPr marL="76201" marR="76201" marT="50801" marB="50801" anchor="ctr"/>
                </a:tc>
                <a:tc>
                  <a:txBody>
                    <a:bodyPr/>
                    <a:lstStyle/>
                    <a:p>
                      <a:pPr algn="ctr"/>
                      <a:r>
                        <a:rPr lang="en-US" sz="2000" dirty="0"/>
                        <a:t>NO’s</a:t>
                      </a:r>
                      <a:endParaRPr lang="en-MY" sz="2000" dirty="0"/>
                    </a:p>
                  </a:txBody>
                  <a:tcPr marL="76201" marR="76201" marT="50801" marB="50801" anchor="ctr"/>
                </a:tc>
                <a:extLst>
                  <a:ext uri="{0D108BD9-81ED-4DB2-BD59-A6C34878D82A}">
                    <a16:rowId xmlns:a16="http://schemas.microsoft.com/office/drawing/2014/main" val="10000"/>
                  </a:ext>
                </a:extLst>
              </a:tr>
              <a:tr h="6746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Registered</a:t>
                      </a:r>
                      <a:r>
                        <a:rPr lang="en-US" sz="2000" baseline="0" dirty="0"/>
                        <a:t> Valuers</a:t>
                      </a:r>
                      <a:r>
                        <a:rPr lang="en-US" sz="2000" dirty="0"/>
                        <a:t>      </a:t>
                      </a:r>
                    </a:p>
                  </a:txBody>
                  <a:tcPr marL="76201" marR="76201" marT="50801" marB="50801" anchor="ctr"/>
                </a:tc>
                <a:tc>
                  <a:txBody>
                    <a:bodyPr/>
                    <a:lstStyle/>
                    <a:p>
                      <a:pPr algn="ctr"/>
                      <a:r>
                        <a:rPr lang="en-US" sz="2000" dirty="0"/>
                        <a:t>887</a:t>
                      </a:r>
                      <a:endParaRPr lang="en-MY" sz="2000" dirty="0"/>
                    </a:p>
                  </a:txBody>
                  <a:tcPr marL="76201" marR="76201" marT="50801" marB="50801" anchor="ctr"/>
                </a:tc>
                <a:extLst>
                  <a:ext uri="{0D108BD9-81ED-4DB2-BD59-A6C34878D82A}">
                    <a16:rowId xmlns:a16="http://schemas.microsoft.com/office/drawing/2014/main" val="10001"/>
                  </a:ext>
                </a:extLst>
              </a:tr>
              <a:tr h="406407">
                <a:tc>
                  <a:txBody>
                    <a:bodyPr/>
                    <a:lstStyle/>
                    <a:p>
                      <a:pPr algn="l"/>
                      <a:r>
                        <a:rPr lang="en-US" sz="2000" dirty="0"/>
                        <a:t>Probationary Valuers</a:t>
                      </a:r>
                      <a:endParaRPr lang="en-MY" sz="2000" dirty="0"/>
                    </a:p>
                  </a:txBody>
                  <a:tcPr marL="76201" marR="76201" marT="50801" marB="50801" anchor="ctr"/>
                </a:tc>
                <a:tc>
                  <a:txBody>
                    <a:bodyPr/>
                    <a:lstStyle/>
                    <a:p>
                      <a:pPr algn="ctr"/>
                      <a:r>
                        <a:rPr lang="en-US" sz="2000" dirty="0"/>
                        <a:t>816</a:t>
                      </a:r>
                      <a:endParaRPr lang="en-MY" sz="2000" dirty="0"/>
                    </a:p>
                  </a:txBody>
                  <a:tcPr marL="76201" marR="76201" marT="50801" marB="50801" anchor="ctr"/>
                </a:tc>
                <a:extLst>
                  <a:ext uri="{0D108BD9-81ED-4DB2-BD59-A6C34878D82A}">
                    <a16:rowId xmlns:a16="http://schemas.microsoft.com/office/drawing/2014/main" val="10002"/>
                  </a:ext>
                </a:extLst>
              </a:tr>
              <a:tr h="406407">
                <a:tc>
                  <a:txBody>
                    <a:bodyPr/>
                    <a:lstStyle/>
                    <a:p>
                      <a:pPr algn="l"/>
                      <a:r>
                        <a:rPr lang="en-US" sz="2000" dirty="0"/>
                        <a:t>Registered Appraisers </a:t>
                      </a:r>
                      <a:endParaRPr lang="en-MY" sz="2000" dirty="0"/>
                    </a:p>
                  </a:txBody>
                  <a:tcPr marL="76201" marR="76201" marT="50801" marB="50801" anchor="ctr"/>
                </a:tc>
                <a:tc>
                  <a:txBody>
                    <a:bodyPr/>
                    <a:lstStyle/>
                    <a:p>
                      <a:pPr algn="ctr"/>
                      <a:r>
                        <a:rPr lang="en-US" sz="2000" dirty="0"/>
                        <a:t>16</a:t>
                      </a:r>
                      <a:endParaRPr lang="en-MY" sz="2000" dirty="0"/>
                    </a:p>
                  </a:txBody>
                  <a:tcPr marL="76201" marR="76201" marT="50801" marB="50801" anchor="ctr"/>
                </a:tc>
                <a:extLst>
                  <a:ext uri="{0D108BD9-81ED-4DB2-BD59-A6C34878D82A}">
                    <a16:rowId xmlns:a16="http://schemas.microsoft.com/office/drawing/2014/main" val="10003"/>
                  </a:ext>
                </a:extLst>
              </a:tr>
              <a:tr h="406407">
                <a:tc>
                  <a:txBody>
                    <a:bodyPr/>
                    <a:lstStyle/>
                    <a:p>
                      <a:pPr algn="l"/>
                      <a:r>
                        <a:rPr lang="en-US" sz="2000" dirty="0"/>
                        <a:t>Estate Agents (E)</a:t>
                      </a:r>
                      <a:endParaRPr lang="en-MY" sz="2000" dirty="0"/>
                    </a:p>
                  </a:txBody>
                  <a:tcPr marL="76201" marR="76201" marT="50801" marB="50801" anchor="ctr"/>
                </a:tc>
                <a:tc>
                  <a:txBody>
                    <a:bodyPr/>
                    <a:lstStyle/>
                    <a:p>
                      <a:pPr algn="ctr"/>
                      <a:r>
                        <a:rPr lang="en-US" sz="2000" dirty="0"/>
                        <a:t>1964</a:t>
                      </a:r>
                      <a:endParaRPr lang="en-MY" sz="2000" dirty="0"/>
                    </a:p>
                  </a:txBody>
                  <a:tcPr marL="76201" marR="76201" marT="50801" marB="50801" anchor="ctr"/>
                </a:tc>
                <a:extLst>
                  <a:ext uri="{0D108BD9-81ED-4DB2-BD59-A6C34878D82A}">
                    <a16:rowId xmlns:a16="http://schemas.microsoft.com/office/drawing/2014/main" val="10004"/>
                  </a:ext>
                </a:extLst>
              </a:tr>
              <a:tr h="581885">
                <a:tc>
                  <a:txBody>
                    <a:bodyPr/>
                    <a:lstStyle/>
                    <a:p>
                      <a:pPr algn="l"/>
                      <a:r>
                        <a:rPr lang="en-US" sz="2000" dirty="0"/>
                        <a:t>Probationary Estate Agents</a:t>
                      </a:r>
                      <a:endParaRPr lang="en-MY" sz="2000" dirty="0"/>
                    </a:p>
                  </a:txBody>
                  <a:tcPr marL="76201" marR="76201" marT="50801" marB="50801" anchor="ctr"/>
                </a:tc>
                <a:tc>
                  <a:txBody>
                    <a:bodyPr/>
                    <a:lstStyle/>
                    <a:p>
                      <a:pPr algn="ctr"/>
                      <a:r>
                        <a:rPr lang="en-US" sz="2000" dirty="0"/>
                        <a:t>704</a:t>
                      </a:r>
                      <a:endParaRPr lang="en-MY" sz="2000" dirty="0"/>
                    </a:p>
                  </a:txBody>
                  <a:tcPr marL="76201" marR="76201" marT="50801" marB="50801" anchor="ctr"/>
                </a:tc>
                <a:extLst>
                  <a:ext uri="{0D108BD9-81ED-4DB2-BD59-A6C34878D82A}">
                    <a16:rowId xmlns:a16="http://schemas.microsoft.com/office/drawing/2014/main" val="10005"/>
                  </a:ext>
                </a:extLst>
              </a:tr>
              <a:tr h="406407">
                <a:tc>
                  <a:txBody>
                    <a:bodyPr/>
                    <a:lstStyle/>
                    <a:p>
                      <a:pPr algn="l"/>
                      <a:r>
                        <a:rPr lang="en-US" sz="2000" dirty="0"/>
                        <a:t>Registered RENs (Aug)</a:t>
                      </a:r>
                      <a:endParaRPr lang="en-MY" sz="2000" dirty="0"/>
                    </a:p>
                  </a:txBody>
                  <a:tcPr marL="76201" marR="76201" marT="50801" marB="50801" anchor="ctr"/>
                </a:tc>
                <a:tc>
                  <a:txBody>
                    <a:bodyPr/>
                    <a:lstStyle/>
                    <a:p>
                      <a:pPr algn="ctr"/>
                      <a:r>
                        <a:rPr lang="en-MY" sz="2000" dirty="0"/>
                        <a:t>24,590</a:t>
                      </a:r>
                    </a:p>
                  </a:txBody>
                  <a:tcPr marL="76201" marR="76201" marT="50801" marB="50801"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191157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75000"/>
            </a:schemeClr>
          </a:solidFill>
          <a:ln>
            <a:solidFill>
              <a:schemeClr val="accent1">
                <a:lumMod val="75000"/>
              </a:schemeClr>
            </a:solidFill>
          </a:ln>
        </p:spPr>
        <p:txBody>
          <a:bodyPr/>
          <a:lstStyle/>
          <a:p>
            <a:pPr algn="ctr"/>
            <a:r>
              <a:rPr lang="en-US" b="1" dirty="0">
                <a:solidFill>
                  <a:srgbClr val="FFFF00"/>
                </a:solidFill>
              </a:rPr>
              <a:t>ROLES</a:t>
            </a:r>
            <a:endParaRPr lang="en-MY" b="1" dirty="0">
              <a:solidFill>
                <a:srgbClr val="FFFF00"/>
              </a:solidFill>
            </a:endParaRPr>
          </a:p>
        </p:txBody>
      </p:sp>
      <p:sp>
        <p:nvSpPr>
          <p:cNvPr id="3" name="Text Placeholder 2"/>
          <p:cNvSpPr>
            <a:spLocks noGrp="1"/>
          </p:cNvSpPr>
          <p:nvPr>
            <p:ph type="body" idx="1"/>
          </p:nvPr>
        </p:nvSpPr>
        <p:spPr/>
        <p:txBody>
          <a:bodyPr/>
          <a:lstStyle/>
          <a:p>
            <a:r>
              <a:rPr lang="en-US" dirty="0"/>
              <a:t>Real Estate Agents (REAs)</a:t>
            </a:r>
            <a:endParaRPr lang="en-MY" dirty="0"/>
          </a:p>
        </p:txBody>
      </p:sp>
      <p:sp>
        <p:nvSpPr>
          <p:cNvPr id="4" name="Content Placeholder 3"/>
          <p:cNvSpPr>
            <a:spLocks noGrp="1"/>
          </p:cNvSpPr>
          <p:nvPr>
            <p:ph sz="half" idx="2"/>
          </p:nvPr>
        </p:nvSpPr>
        <p:spPr/>
        <p:txBody>
          <a:bodyPr>
            <a:normAutofit fontScale="92500" lnSpcReduction="10000"/>
          </a:bodyPr>
          <a:lstStyle/>
          <a:p>
            <a:r>
              <a:rPr lang="en-US" dirty="0"/>
              <a:t>Governed by the Act</a:t>
            </a:r>
          </a:p>
          <a:p>
            <a:r>
              <a:rPr lang="en-US" dirty="0"/>
              <a:t>Manages the Company</a:t>
            </a:r>
          </a:p>
          <a:p>
            <a:r>
              <a:rPr lang="en-US" dirty="0"/>
              <a:t>Operates a proper office</a:t>
            </a:r>
          </a:p>
          <a:p>
            <a:r>
              <a:rPr lang="en-US" dirty="0"/>
              <a:t>Fiduciary duties to their Clients</a:t>
            </a:r>
          </a:p>
          <a:p>
            <a:r>
              <a:rPr lang="en-US" dirty="0"/>
              <a:t>Clients Money/Account</a:t>
            </a:r>
          </a:p>
          <a:p>
            <a:r>
              <a:rPr lang="en-US" dirty="0"/>
              <a:t>Trains and manages RENs</a:t>
            </a:r>
          </a:p>
          <a:p>
            <a:r>
              <a:rPr lang="en-US" dirty="0"/>
              <a:t>Accountable for any misdemeanors</a:t>
            </a:r>
          </a:p>
          <a:p>
            <a:endParaRPr lang="en-US" dirty="0"/>
          </a:p>
          <a:p>
            <a:endParaRPr lang="en-US" dirty="0"/>
          </a:p>
          <a:p>
            <a:endParaRPr lang="en-MY" dirty="0"/>
          </a:p>
        </p:txBody>
      </p:sp>
      <p:sp>
        <p:nvSpPr>
          <p:cNvPr id="5" name="Text Placeholder 4"/>
          <p:cNvSpPr>
            <a:spLocks noGrp="1"/>
          </p:cNvSpPr>
          <p:nvPr>
            <p:ph type="body" sz="quarter" idx="3"/>
          </p:nvPr>
        </p:nvSpPr>
        <p:spPr/>
        <p:txBody>
          <a:bodyPr/>
          <a:lstStyle/>
          <a:p>
            <a:r>
              <a:rPr lang="en-US" dirty="0"/>
              <a:t>Real Estate Negotiators (RENs)</a:t>
            </a:r>
            <a:endParaRPr lang="en-MY" dirty="0"/>
          </a:p>
        </p:txBody>
      </p:sp>
      <p:sp>
        <p:nvSpPr>
          <p:cNvPr id="6" name="Content Placeholder 5"/>
          <p:cNvSpPr>
            <a:spLocks noGrp="1"/>
          </p:cNvSpPr>
          <p:nvPr>
            <p:ph sz="quarter" idx="4"/>
          </p:nvPr>
        </p:nvSpPr>
        <p:spPr/>
        <p:txBody>
          <a:bodyPr>
            <a:normAutofit fontScale="92500" lnSpcReduction="10000"/>
          </a:bodyPr>
          <a:lstStyle/>
          <a:p>
            <a:r>
              <a:rPr lang="en-US" dirty="0"/>
              <a:t>Act as assistants to REAs</a:t>
            </a:r>
          </a:p>
          <a:p>
            <a:r>
              <a:rPr lang="en-US" dirty="0"/>
              <a:t>Work accordingly to the  Malaysian Estate Agency Standards (MEAS)</a:t>
            </a:r>
          </a:p>
          <a:p>
            <a:r>
              <a:rPr lang="en-US" dirty="0"/>
              <a:t>Can be employed/engaged under “Contract of Service “ or “Contract for Service”</a:t>
            </a:r>
          </a:p>
          <a:p>
            <a:r>
              <a:rPr lang="en-US" dirty="0"/>
              <a:t>Must be registered by the estate agency firm to the BOARD.</a:t>
            </a:r>
          </a:p>
          <a:p>
            <a:r>
              <a:rPr lang="en-US" dirty="0"/>
              <a:t>Already included in the ACT.</a:t>
            </a:r>
          </a:p>
          <a:p>
            <a:pPr marL="0" indent="0">
              <a:buNone/>
            </a:pPr>
            <a:r>
              <a:rPr lang="en-US" dirty="0"/>
              <a:t>     (amended 2017)</a:t>
            </a:r>
          </a:p>
          <a:p>
            <a:endParaRPr lang="en-US" dirty="0"/>
          </a:p>
          <a:p>
            <a:endParaRPr lang="en-MY" dirty="0"/>
          </a:p>
        </p:txBody>
      </p:sp>
    </p:spTree>
    <p:extLst>
      <p:ext uri="{BB962C8B-B14F-4D97-AF65-F5344CB8AC3E}">
        <p14:creationId xmlns:p14="http://schemas.microsoft.com/office/powerpoint/2010/main" val="13006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 calcmode="lin" valueType="num">
                                      <p:cBhvr additive="base">
                                        <p:cTn id="4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 calcmode="lin" valueType="num">
                                      <p:cBhvr additive="base">
                                        <p:cTn id="5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5">
                                            <p:txEl>
                                              <p:pRg st="0" end="0"/>
                                            </p:txEl>
                                          </p:spTgt>
                                        </p:tgtEl>
                                        <p:attrNameLst>
                                          <p:attrName>style.visibility</p:attrName>
                                        </p:attrNameLst>
                                      </p:cBhvr>
                                      <p:to>
                                        <p:strVal val="visible"/>
                                      </p:to>
                                    </p:set>
                                    <p:animEffect transition="in" filter="barn(inVertical)">
                                      <p:cBhvr>
                                        <p:cTn id="61" dur="500"/>
                                        <p:tgtEl>
                                          <p:spTgt spid="5">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6">
                                            <p:txEl>
                                              <p:pRg st="0" end="0"/>
                                            </p:txEl>
                                          </p:spTgt>
                                        </p:tgtEl>
                                        <p:attrNameLst>
                                          <p:attrName>style.visibility</p:attrName>
                                        </p:attrNameLst>
                                      </p:cBhvr>
                                      <p:to>
                                        <p:strVal val="visible"/>
                                      </p:to>
                                    </p:set>
                                    <p:anim calcmode="lin" valueType="num">
                                      <p:cBhvr additive="base">
                                        <p:cTn id="6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6">
                                            <p:txEl>
                                              <p:pRg st="1" end="1"/>
                                            </p:txEl>
                                          </p:spTgt>
                                        </p:tgtEl>
                                        <p:attrNameLst>
                                          <p:attrName>style.visibility</p:attrName>
                                        </p:attrNameLst>
                                      </p:cBhvr>
                                      <p:to>
                                        <p:strVal val="visible"/>
                                      </p:to>
                                    </p:set>
                                    <p:anim calcmode="lin" valueType="num">
                                      <p:cBhvr additive="base">
                                        <p:cTn id="7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6">
                                            <p:txEl>
                                              <p:pRg st="2" end="2"/>
                                            </p:txEl>
                                          </p:spTgt>
                                        </p:tgtEl>
                                        <p:attrNameLst>
                                          <p:attrName>style.visibility</p:attrName>
                                        </p:attrNameLst>
                                      </p:cBhvr>
                                      <p:to>
                                        <p:strVal val="visible"/>
                                      </p:to>
                                    </p:set>
                                    <p:anim calcmode="lin" valueType="num">
                                      <p:cBhvr additive="base">
                                        <p:cTn id="7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6">
                                            <p:txEl>
                                              <p:pRg st="3" end="3"/>
                                            </p:txEl>
                                          </p:spTgt>
                                        </p:tgtEl>
                                        <p:attrNameLst>
                                          <p:attrName>style.visibility</p:attrName>
                                        </p:attrNameLst>
                                      </p:cBhvr>
                                      <p:to>
                                        <p:strVal val="visible"/>
                                      </p:to>
                                    </p:set>
                                    <p:anim calcmode="lin" valueType="num">
                                      <p:cBhvr additive="base">
                                        <p:cTn id="84"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6">
                                            <p:txEl>
                                              <p:pRg st="4" end="4"/>
                                            </p:txEl>
                                          </p:spTgt>
                                        </p:tgtEl>
                                        <p:attrNameLst>
                                          <p:attrName>style.visibility</p:attrName>
                                        </p:attrNameLst>
                                      </p:cBhvr>
                                      <p:to>
                                        <p:strVal val="visible"/>
                                      </p:to>
                                    </p:set>
                                    <p:anim calcmode="lin" valueType="num">
                                      <p:cBhvr additive="base">
                                        <p:cTn id="90"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6">
                                            <p:txEl>
                                              <p:pRg st="5" end="5"/>
                                            </p:txEl>
                                          </p:spTgt>
                                        </p:tgtEl>
                                        <p:attrNameLst>
                                          <p:attrName>style.visibility</p:attrName>
                                        </p:attrNameLst>
                                      </p:cBhvr>
                                      <p:to>
                                        <p:strVal val="visible"/>
                                      </p:to>
                                    </p:set>
                                    <p:anim calcmode="lin" valueType="num">
                                      <p:cBhvr additive="base">
                                        <p:cTn id="96"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build="p"/>
      <p:bldP spid="5" grpId="0" build="p"/>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150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a:r>
              <a:rPr lang="en-US" b="1" dirty="0">
                <a:solidFill>
                  <a:srgbClr val="FF0000"/>
                </a:solidFill>
                <a:latin typeface="Arial" charset="0"/>
                <a:ea typeface="Arial" charset="0"/>
                <a:cs typeface="Arial" charset="0"/>
              </a:rPr>
              <a:t>Amendments of Valuers, Appraisers </a:t>
            </a:r>
            <a:br>
              <a:rPr lang="en-US" b="1" dirty="0">
                <a:solidFill>
                  <a:srgbClr val="FF0000"/>
                </a:solidFill>
                <a:latin typeface="Arial" charset="0"/>
                <a:ea typeface="Arial" charset="0"/>
                <a:cs typeface="Arial" charset="0"/>
              </a:rPr>
            </a:br>
            <a:br>
              <a:rPr lang="en-US" b="1" dirty="0">
                <a:solidFill>
                  <a:srgbClr val="FF0000"/>
                </a:solidFill>
                <a:latin typeface="Arial" charset="0"/>
                <a:ea typeface="Arial" charset="0"/>
                <a:cs typeface="Arial" charset="0"/>
              </a:rPr>
            </a:br>
            <a:br>
              <a:rPr lang="en-US" b="1" dirty="0">
                <a:solidFill>
                  <a:srgbClr val="FF0000"/>
                </a:solidFill>
                <a:latin typeface="Arial" charset="0"/>
                <a:ea typeface="Arial" charset="0"/>
                <a:cs typeface="Arial" charset="0"/>
              </a:rPr>
            </a:br>
            <a:r>
              <a:rPr lang="en-US" b="1" dirty="0">
                <a:solidFill>
                  <a:srgbClr val="FF0000"/>
                </a:solidFill>
                <a:latin typeface="Arial" charset="0"/>
                <a:ea typeface="Arial" charset="0"/>
                <a:cs typeface="Arial" charset="0"/>
              </a:rPr>
              <a:t>and </a:t>
            </a:r>
            <a:br>
              <a:rPr lang="en-US" b="1" dirty="0">
                <a:solidFill>
                  <a:srgbClr val="FF0000"/>
                </a:solidFill>
                <a:latin typeface="Arial" charset="0"/>
                <a:ea typeface="Arial" charset="0"/>
                <a:cs typeface="Arial" charset="0"/>
              </a:rPr>
            </a:br>
            <a:br>
              <a:rPr lang="en-US" b="1" dirty="0">
                <a:solidFill>
                  <a:srgbClr val="FF0000"/>
                </a:solidFill>
                <a:latin typeface="Arial" charset="0"/>
                <a:ea typeface="Arial" charset="0"/>
                <a:cs typeface="Arial" charset="0"/>
              </a:rPr>
            </a:br>
            <a:br>
              <a:rPr lang="en-US" b="1" dirty="0">
                <a:solidFill>
                  <a:srgbClr val="FF0000"/>
                </a:solidFill>
                <a:latin typeface="Arial" charset="0"/>
                <a:ea typeface="Arial" charset="0"/>
                <a:cs typeface="Arial" charset="0"/>
              </a:rPr>
            </a:br>
            <a:r>
              <a:rPr lang="en-US" b="1" dirty="0">
                <a:solidFill>
                  <a:srgbClr val="FF0000"/>
                </a:solidFill>
                <a:latin typeface="Arial" charset="0"/>
                <a:ea typeface="Arial" charset="0"/>
                <a:cs typeface="Arial" charset="0"/>
              </a:rPr>
              <a:t>Estate Agents Act  1981 (Act 242) </a:t>
            </a:r>
            <a:br>
              <a:rPr lang="en-US" b="1" dirty="0">
                <a:solidFill>
                  <a:srgbClr val="FF0000"/>
                </a:solidFill>
                <a:latin typeface="Arial" charset="0"/>
                <a:ea typeface="Arial" charset="0"/>
                <a:cs typeface="Arial" charset="0"/>
              </a:rPr>
            </a:br>
            <a:endParaRPr lang="en-US" dirty="0">
              <a:solidFill>
                <a:srgbClr val="FF0000"/>
              </a:solidFill>
            </a:endParaRPr>
          </a:p>
        </p:txBody>
      </p:sp>
    </p:spTree>
    <p:extLst>
      <p:ext uri="{BB962C8B-B14F-4D97-AF65-F5344CB8AC3E}">
        <p14:creationId xmlns:p14="http://schemas.microsoft.com/office/powerpoint/2010/main" val="194025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AMENDMENTS</a:t>
            </a:r>
          </a:p>
        </p:txBody>
      </p:sp>
      <p:sp>
        <p:nvSpPr>
          <p:cNvPr id="3" name="Content Placeholder 2"/>
          <p:cNvSpPr>
            <a:spLocks noGrp="1"/>
          </p:cNvSpPr>
          <p:nvPr>
            <p:ph sz="half" idx="1"/>
          </p:nvPr>
        </p:nvSpPr>
        <p:spPr>
          <a:xfrm>
            <a:off x="1021977" y="1521354"/>
            <a:ext cx="3502398" cy="4193646"/>
          </a:xfrm>
        </p:spPr>
        <p:txBody>
          <a:bodyPr>
            <a:noAutofit/>
          </a:bodyPr>
          <a:lstStyle/>
          <a:p>
            <a:r>
              <a:rPr lang="en-US" sz="1800" dirty="0">
                <a:latin typeface="Arial" charset="0"/>
                <a:ea typeface="Arial" charset="0"/>
                <a:cs typeface="Arial" charset="0"/>
              </a:rPr>
              <a:t>SECTION 9</a:t>
            </a:r>
          </a:p>
          <a:p>
            <a:pPr algn="just"/>
            <a:r>
              <a:rPr lang="en-US" sz="1667" b="1" dirty="0">
                <a:solidFill>
                  <a:srgbClr val="FF0000"/>
                </a:solidFill>
                <a:latin typeface="Arial" charset="0"/>
                <a:ea typeface="Arial" charset="0"/>
                <a:cs typeface="Arial" charset="0"/>
              </a:rPr>
              <a:t>Three registered property managers nominated by the President of the Board.</a:t>
            </a:r>
          </a:p>
          <a:p>
            <a:r>
              <a:rPr lang="en-US" sz="1800" dirty="0">
                <a:latin typeface="Arial" charset="0"/>
                <a:ea typeface="Arial" charset="0"/>
                <a:cs typeface="Arial" charset="0"/>
              </a:rPr>
              <a:t>SECTION 10</a:t>
            </a:r>
          </a:p>
          <a:p>
            <a:pPr algn="just"/>
            <a:r>
              <a:rPr lang="en-US" sz="1667" b="1" dirty="0">
                <a:solidFill>
                  <a:srgbClr val="FF0000"/>
                </a:solidFill>
                <a:latin typeface="Arial" charset="0"/>
                <a:ea typeface="Arial" charset="0"/>
                <a:cs typeface="Arial" charset="0"/>
              </a:rPr>
              <a:t>To hold in trust the monies in a dispute between a registered Valuer, appraiser, estate agent or property manager, and a client or third party in a contract for valuation, appraisal, estate agency or property management services, whenever the Board deems necessary</a:t>
            </a:r>
            <a:r>
              <a:rPr lang="en-US" sz="1167" b="1" dirty="0">
                <a:solidFill>
                  <a:srgbClr val="FF0000"/>
                </a:solidFill>
                <a:latin typeface="Arial" charset="0"/>
                <a:ea typeface="Arial" charset="0"/>
                <a:cs typeface="Arial" charset="0"/>
              </a:rPr>
              <a:t>.</a:t>
            </a:r>
          </a:p>
        </p:txBody>
      </p:sp>
      <p:sp>
        <p:nvSpPr>
          <p:cNvPr id="4" name="Content Placeholder 3"/>
          <p:cNvSpPr>
            <a:spLocks noGrp="1"/>
          </p:cNvSpPr>
          <p:nvPr>
            <p:ph sz="half" idx="2"/>
          </p:nvPr>
        </p:nvSpPr>
        <p:spPr/>
        <p:txBody>
          <a:bodyPr>
            <a:normAutofit/>
          </a:bodyPr>
          <a:lstStyle/>
          <a:p>
            <a:r>
              <a:rPr lang="en-US" sz="1800" dirty="0">
                <a:latin typeface="Arial" panose="020B0604020202020204" pitchFamily="34" charset="0"/>
                <a:cs typeface="Arial" panose="020B0604020202020204" pitchFamily="34" charset="0"/>
              </a:rPr>
              <a:t>SECTION 22B</a:t>
            </a:r>
          </a:p>
          <a:p>
            <a:r>
              <a:rPr lang="en-US" sz="2000" b="1" dirty="0">
                <a:solidFill>
                  <a:srgbClr val="FF0000"/>
                </a:solidFill>
                <a:latin typeface="Arial" panose="020B0604020202020204" pitchFamily="34" charset="0"/>
                <a:cs typeface="Arial" panose="020B0604020202020204" pitchFamily="34" charset="0"/>
              </a:rPr>
              <a:t>In respect of any tenancy administration including rental collection, payment of outgoings, arrangement for minor repairs and handing over and taking over the possession of a property of any land and buildings and of any interest therein.</a:t>
            </a:r>
          </a:p>
        </p:txBody>
      </p:sp>
    </p:spTree>
    <p:extLst>
      <p:ext uri="{BB962C8B-B14F-4D97-AF65-F5344CB8AC3E}">
        <p14:creationId xmlns:p14="http://schemas.microsoft.com/office/powerpoint/2010/main" val="153498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3038</TotalTime>
  <Words>1182</Words>
  <Application>Microsoft Macintosh PowerPoint</Application>
  <PresentationFormat>On-screen Show (16:10)</PresentationFormat>
  <Paragraphs>225</Paragraphs>
  <Slides>21</Slides>
  <Notes>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Avenir Black</vt:lpstr>
      <vt:lpstr>Avenir Book</vt:lpstr>
      <vt:lpstr>Calibri</vt:lpstr>
      <vt:lpstr>Calibri Light</vt:lpstr>
      <vt:lpstr>Cambria</vt:lpstr>
      <vt:lpstr>Century Gothic</vt:lpstr>
      <vt:lpstr>Helvetica Neue</vt:lpstr>
      <vt:lpstr>Mangal</vt:lpstr>
      <vt:lpstr>Office Theme</vt:lpstr>
      <vt:lpstr> </vt:lpstr>
      <vt:lpstr>PowerPoint Presentation</vt:lpstr>
      <vt:lpstr>   Part 111 - COMPOSTION OF THE BOARD   </vt:lpstr>
      <vt:lpstr>PowerPoint Presentation</vt:lpstr>
      <vt:lpstr>PowerPoint Presentation</vt:lpstr>
      <vt:lpstr>PowerPoint Presentation</vt:lpstr>
      <vt:lpstr>ROLES</vt:lpstr>
      <vt:lpstr>Amendments of Valuers, Appraisers    and    Estate Agents Act  1981 (Act 242)  </vt:lpstr>
      <vt:lpstr>AMENDMENTS</vt:lpstr>
      <vt:lpstr>AMENDMENTS</vt:lpstr>
      <vt:lpstr>AMENDMENTS</vt:lpstr>
      <vt:lpstr>PowerPoint Presentation</vt:lpstr>
      <vt:lpstr>PowerPoint Presentation</vt:lpstr>
      <vt:lpstr>PowerPoint Presentation</vt:lpstr>
      <vt:lpstr>PowerPoint Presentation</vt:lpstr>
      <vt:lpstr>PowerPoint Presentation</vt:lpstr>
      <vt:lpstr>Amendments  Section 23  LIBERALISATION </vt:lpstr>
      <vt:lpstr>LOCAL OR FOREIGN EQUITY</vt:lpstr>
      <vt:lpstr>Company STRUCTURE</vt:lpstr>
      <vt:lpstr>PowerPoint Presentation</vt:lpstr>
      <vt:lpstr>PowerPoint Presentation</vt:lpstr>
    </vt:vector>
  </TitlesOfParts>
  <Company>HP</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J Gomez</dc:creator>
  <cp:lastModifiedBy>Alex J Gomez</cp:lastModifiedBy>
  <cp:revision>224</cp:revision>
  <cp:lastPrinted>2015-11-27T02:04:15Z</cp:lastPrinted>
  <dcterms:created xsi:type="dcterms:W3CDTF">2015-11-24T04:22:07Z</dcterms:created>
  <dcterms:modified xsi:type="dcterms:W3CDTF">2018-02-27T06:23:00Z</dcterms:modified>
</cp:coreProperties>
</file>